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373" r:id="rId2"/>
    <p:sldId id="340" r:id="rId3"/>
    <p:sldId id="257" r:id="rId4"/>
    <p:sldId id="258" r:id="rId5"/>
    <p:sldId id="259" r:id="rId6"/>
    <p:sldId id="341" r:id="rId7"/>
    <p:sldId id="342" r:id="rId8"/>
    <p:sldId id="344" r:id="rId9"/>
    <p:sldId id="343" r:id="rId10"/>
    <p:sldId id="346" r:id="rId11"/>
    <p:sldId id="260" r:id="rId12"/>
    <p:sldId id="354" r:id="rId13"/>
    <p:sldId id="347" r:id="rId14"/>
    <p:sldId id="348" r:id="rId15"/>
    <p:sldId id="349" r:id="rId16"/>
    <p:sldId id="345" r:id="rId17"/>
    <p:sldId id="350" r:id="rId18"/>
    <p:sldId id="351" r:id="rId19"/>
    <p:sldId id="261" r:id="rId20"/>
    <p:sldId id="352" r:id="rId21"/>
    <p:sldId id="363" r:id="rId22"/>
    <p:sldId id="375" r:id="rId23"/>
    <p:sldId id="265" r:id="rId24"/>
    <p:sldId id="264" r:id="rId25"/>
    <p:sldId id="293" r:id="rId26"/>
    <p:sldId id="292" r:id="rId27"/>
    <p:sldId id="355" r:id="rId28"/>
    <p:sldId id="323" r:id="rId29"/>
    <p:sldId id="324" r:id="rId30"/>
    <p:sldId id="366" r:id="rId31"/>
    <p:sldId id="360" r:id="rId32"/>
    <p:sldId id="367" r:id="rId33"/>
    <p:sldId id="368" r:id="rId34"/>
    <p:sldId id="371" r:id="rId35"/>
    <p:sldId id="369" r:id="rId36"/>
    <p:sldId id="361" r:id="rId37"/>
    <p:sldId id="362" r:id="rId38"/>
    <p:sldId id="267" r:id="rId39"/>
    <p:sldId id="291" r:id="rId40"/>
    <p:sldId id="356" r:id="rId41"/>
    <p:sldId id="357" r:id="rId42"/>
    <p:sldId id="270" r:id="rId43"/>
    <p:sldId id="273" r:id="rId44"/>
    <p:sldId id="376" r:id="rId45"/>
    <p:sldId id="277" r:id="rId46"/>
    <p:sldId id="278" r:id="rId47"/>
    <p:sldId id="279" r:id="rId48"/>
    <p:sldId id="281" r:id="rId49"/>
    <p:sldId id="280" r:id="rId50"/>
    <p:sldId id="274" r:id="rId51"/>
    <p:sldId id="275" r:id="rId52"/>
    <p:sldId id="382" r:id="rId53"/>
    <p:sldId id="276" r:id="rId54"/>
    <p:sldId id="282" r:id="rId55"/>
    <p:sldId id="283" r:id="rId56"/>
    <p:sldId id="284" r:id="rId57"/>
    <p:sldId id="285" r:id="rId58"/>
    <p:sldId id="286" r:id="rId59"/>
    <p:sldId id="288" r:id="rId60"/>
    <p:sldId id="295" r:id="rId61"/>
    <p:sldId id="358" r:id="rId62"/>
    <p:sldId id="359" r:id="rId63"/>
    <p:sldId id="301" r:id="rId64"/>
    <p:sldId id="377" r:id="rId65"/>
    <p:sldId id="378" r:id="rId66"/>
    <p:sldId id="372" r:id="rId67"/>
    <p:sldId id="364" r:id="rId68"/>
    <p:sldId id="379" r:id="rId69"/>
    <p:sldId id="365" r:id="rId70"/>
    <p:sldId id="380" r:id="rId71"/>
    <p:sldId id="381" r:id="rId72"/>
    <p:sldId id="33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548D2-A799-4B3F-ADDA-F09FA4270EAB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D0FB2-D3B4-462F-8FD2-BD0A719D3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04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0FB2-D3B4-462F-8FD2-BD0A719D3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41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9EEF60-F84A-44D8-A3EF-FB871223C6B3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AD00EF-AC57-4DB3-8E37-D10576E24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276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VENTRICULAR </a:t>
            </a:r>
            <a:r>
              <a:rPr lang="en-US" sz="4000" dirty="0" smtClean="0"/>
              <a:t>ASSIST DEVICES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5638800"/>
            <a:ext cx="6172200" cy="13716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</a:t>
            </a: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Madhusudan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Raikar</a:t>
            </a:r>
            <a:endParaRPr lang="en-US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DM Cardiology Resident</a:t>
            </a:r>
          </a:p>
          <a:p>
            <a:pPr algn="ctr"/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GMC, Kozhikode</a:t>
            </a:r>
          </a:p>
          <a:p>
            <a:pPr algn="ctr"/>
            <a:endParaRPr lang="en-US" dirty="0"/>
          </a:p>
        </p:txBody>
      </p:sp>
      <p:pic>
        <p:nvPicPr>
          <p:cNvPr id="6" name="Picture 1" descr="F:\PPTs\Ventricular assist devices\gra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306" y="457200"/>
            <a:ext cx="211949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b="1" dirty="0" smtClean="0"/>
              <a:t>Terms Used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458200" cy="5562600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Bridge to Recovery (BTR) – </a:t>
            </a:r>
            <a:r>
              <a:rPr lang="en-US" sz="2000" b="1" i="1" dirty="0" smtClean="0"/>
              <a:t>[US-FDA approved]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Potential Reversible Cause (E.G. AMI, Ac. </a:t>
            </a:r>
            <a:r>
              <a:rPr lang="en-US" sz="1600" dirty="0" err="1" smtClean="0"/>
              <a:t>Myocarditis</a:t>
            </a:r>
            <a:r>
              <a:rPr lang="en-US" sz="1600" dirty="0" smtClean="0"/>
              <a:t>, Post-</a:t>
            </a:r>
            <a:r>
              <a:rPr lang="en-US" sz="1600" dirty="0" err="1" smtClean="0"/>
              <a:t>cardiotomy</a:t>
            </a:r>
            <a:r>
              <a:rPr lang="en-US" sz="1600" dirty="0" smtClean="0"/>
              <a:t> </a:t>
            </a:r>
            <a:r>
              <a:rPr lang="en-US" sz="1600" dirty="0" err="1" smtClean="0"/>
              <a:t>Cardiogenic</a:t>
            </a:r>
            <a:r>
              <a:rPr lang="en-US" sz="1600" dirty="0" smtClean="0"/>
              <a:t> Shock)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Bridge to Bridge (BTB)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Temporary MCS continued  as a bridge to long term LVAD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Bridge to transplant (BTT) – </a:t>
            </a:r>
            <a:r>
              <a:rPr lang="en-US" sz="2000" b="1" i="1" dirty="0" smtClean="0"/>
              <a:t>[US-FDA approved]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Patient eligible for heart transplant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“Destination” therapy (DT) – </a:t>
            </a:r>
            <a:r>
              <a:rPr lang="en-US" sz="2000" b="1" i="1" dirty="0" smtClean="0"/>
              <a:t>[US-FDA approved]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Recovery or transplant is not feasible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Bridge to candidacy (BTC)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When eligibility unclear at implant or with </a:t>
            </a:r>
            <a:r>
              <a:rPr lang="en-US" sz="1600" dirty="0" err="1" smtClean="0"/>
              <a:t>comorbidities</a:t>
            </a:r>
            <a:r>
              <a:rPr lang="en-US" sz="1600" dirty="0" smtClean="0"/>
              <a:t> (e.g. CRS, PAH)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Bridge to Decision (BTD)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Potential for transplant or recovery unclear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Are MCS Devices 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Mechanical pumps designed to assist / replace the function of either left / right / both ventricles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It decreases the workload of the heart while maintaining adequate flow and blood pressure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 smtClean="0"/>
              <a:t>Guidelines For Initiation Of MCS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No absolute hemodynamic criteria  to meet</a:t>
            </a:r>
          </a:p>
          <a:p>
            <a:endParaRPr lang="en-US" sz="2000" dirty="0" smtClean="0"/>
          </a:p>
          <a:p>
            <a:r>
              <a:rPr lang="en-US" sz="2000" dirty="0" smtClean="0"/>
              <a:t>Timing of initiation – crucial for pt. outcome</a:t>
            </a:r>
          </a:p>
          <a:p>
            <a:endParaRPr lang="en-US" sz="2000" dirty="0" smtClean="0"/>
          </a:p>
          <a:p>
            <a:r>
              <a:rPr lang="en-US" sz="2000" dirty="0" smtClean="0"/>
              <a:t>Generally accepted guidelines (despite use of OMM) :</a:t>
            </a:r>
          </a:p>
          <a:p>
            <a:pPr lvl="1"/>
            <a:r>
              <a:rPr lang="en-US" sz="2000" dirty="0" smtClean="0"/>
              <a:t>Cardiac index &lt; 1.8-2.2 L/min/m</a:t>
            </a:r>
            <a:r>
              <a:rPr lang="en-US" sz="2000" baseline="30000" dirty="0" smtClean="0"/>
              <a:t>2 </a:t>
            </a:r>
            <a:endParaRPr lang="en-US" sz="2000" dirty="0" smtClean="0"/>
          </a:p>
          <a:p>
            <a:pPr lvl="1"/>
            <a:r>
              <a:rPr lang="en-US" sz="2000" dirty="0" smtClean="0"/>
              <a:t>SBP &lt; 90 mmHg</a:t>
            </a:r>
          </a:p>
          <a:p>
            <a:pPr lvl="1"/>
            <a:r>
              <a:rPr lang="en-US" sz="2000" dirty="0" smtClean="0"/>
              <a:t>PCWP &gt; 20 mmHg</a:t>
            </a:r>
          </a:p>
          <a:p>
            <a:pPr lvl="1"/>
            <a:r>
              <a:rPr lang="en-US" sz="2000" dirty="0" smtClean="0"/>
              <a:t>RA pressure &gt; 18-20 mmHg</a:t>
            </a:r>
          </a:p>
          <a:p>
            <a:pPr lvl="1"/>
            <a:r>
              <a:rPr lang="en-US" sz="2000" dirty="0" smtClean="0"/>
              <a:t>Evidence of poor tissue perfusion (</a:t>
            </a:r>
            <a:r>
              <a:rPr lang="en-US" sz="2000" dirty="0" err="1" smtClean="0"/>
              <a:t>oliguria</a:t>
            </a:r>
            <a:r>
              <a:rPr lang="en-US" sz="2000" dirty="0" smtClean="0"/>
              <a:t>, mental status change, cool extremities)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General C/I for MCS :</a:t>
            </a:r>
          </a:p>
          <a:p>
            <a:pPr lvl="1"/>
            <a:r>
              <a:rPr lang="en-US" sz="2000" dirty="0" smtClean="0"/>
              <a:t>Irreversible renal/hepatic/resp. failure</a:t>
            </a:r>
          </a:p>
          <a:p>
            <a:pPr lvl="1"/>
            <a:r>
              <a:rPr lang="en-US" sz="2000" dirty="0" smtClean="0"/>
              <a:t>Sepsis</a:t>
            </a:r>
          </a:p>
          <a:p>
            <a:pPr lvl="1"/>
            <a:r>
              <a:rPr lang="en-US" sz="2000" dirty="0" smtClean="0"/>
              <a:t>Significant cognitive deficit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/>
              <a:t>Algorithm For Device Therapy: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7925"/>
            <a:ext cx="7010400" cy="51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 smtClean="0"/>
              <a:t>Indications For VAD: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smtClean="0"/>
              <a:t>1) Chronic Heart Failure :</a:t>
            </a:r>
          </a:p>
          <a:p>
            <a:pPr>
              <a:buNone/>
            </a:pPr>
            <a:r>
              <a:rPr lang="en-US" sz="2000" dirty="0" smtClean="0"/>
              <a:t>	    Criteria for VAD (REMATCH Trial)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LVEF </a:t>
            </a:r>
            <a:r>
              <a:rPr lang="en-US" u="sng" dirty="0" smtClean="0"/>
              <a:t>&lt;</a:t>
            </a:r>
            <a:r>
              <a:rPr lang="en-US" dirty="0" smtClean="0"/>
              <a:t> 25%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3">
              <a:spcBef>
                <a:spcPts val="0"/>
              </a:spcBef>
            </a:pPr>
            <a:r>
              <a:rPr lang="en-US" dirty="0" smtClean="0"/>
              <a:t>Peak VO2 </a:t>
            </a:r>
            <a:r>
              <a:rPr lang="en-US" u="sng" dirty="0" smtClean="0"/>
              <a:t>&lt;</a:t>
            </a:r>
            <a:r>
              <a:rPr lang="en-US" dirty="0" smtClean="0"/>
              <a:t> 14 cc/kg/min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3">
              <a:spcBef>
                <a:spcPts val="0"/>
              </a:spcBef>
            </a:pPr>
            <a:r>
              <a:rPr lang="en-US" dirty="0" smtClean="0"/>
              <a:t>NYHA class IV for 60 days</a:t>
            </a:r>
          </a:p>
          <a:p>
            <a:pPr lvl="3">
              <a:spcBef>
                <a:spcPts val="0"/>
              </a:spcBef>
              <a:buNone/>
            </a:pPr>
            <a:endParaRPr lang="en-US" dirty="0" smtClean="0"/>
          </a:p>
          <a:p>
            <a:pPr lvl="3">
              <a:spcBef>
                <a:spcPts val="0"/>
              </a:spcBef>
            </a:pPr>
            <a:r>
              <a:rPr lang="en-US" dirty="0" smtClean="0"/>
              <a:t>NYHA class III/IV for 28 days and</a:t>
            </a:r>
          </a:p>
          <a:p>
            <a:pPr lvl="4">
              <a:spcBef>
                <a:spcPts val="0"/>
              </a:spcBef>
            </a:pPr>
            <a:r>
              <a:rPr lang="en-US" sz="1800" dirty="0" smtClean="0"/>
              <a:t>IABP support for 14 days or</a:t>
            </a:r>
          </a:p>
          <a:p>
            <a:pPr lvl="4">
              <a:spcBef>
                <a:spcPts val="0"/>
              </a:spcBef>
            </a:pPr>
            <a:r>
              <a:rPr lang="en-US" sz="1800" dirty="0" smtClean="0"/>
              <a:t>2 failed attempts to wean I.V. </a:t>
            </a:r>
            <a:r>
              <a:rPr lang="en-US" sz="1800" dirty="0" err="1" smtClean="0"/>
              <a:t>Inotropes</a:t>
            </a:r>
            <a:endParaRPr lang="en-US" sz="1800" dirty="0" smtClean="0"/>
          </a:p>
          <a:p>
            <a:pPr lvl="4">
              <a:spcBef>
                <a:spcPts val="0"/>
              </a:spcBef>
            </a:pPr>
            <a:endParaRPr lang="en-US" sz="1800" dirty="0" smtClean="0"/>
          </a:p>
          <a:p>
            <a:r>
              <a:rPr lang="en-US" sz="2000" dirty="0" smtClean="0"/>
              <a:t>Approx. 80% of LVAD implants for BTT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Increased risk of pre-transplantation mortality &amp; decreased long-term post-transplantation survival for device therapy as BTT – NO PROSPECTIVE DATA</a:t>
            </a:r>
          </a:p>
          <a:p>
            <a:endParaRPr lang="en-US" sz="2000" dirty="0" smtClean="0"/>
          </a:p>
          <a:p>
            <a:r>
              <a:rPr lang="en-US" sz="2000" dirty="0" smtClean="0"/>
              <a:t>BTT – OMM vs. LVAD – to be </a:t>
            </a:r>
            <a:r>
              <a:rPr lang="en-US" sz="2000" dirty="0" err="1" smtClean="0"/>
              <a:t>individualised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C/I for cardiac transplant (REMATCH Trial)</a:t>
            </a:r>
          </a:p>
          <a:p>
            <a:pPr lvl="1"/>
            <a:r>
              <a:rPr lang="en-US" sz="1800" dirty="0" smtClean="0"/>
              <a:t>Age &gt;65 years, </a:t>
            </a:r>
          </a:p>
          <a:p>
            <a:pPr lvl="1"/>
            <a:r>
              <a:rPr lang="en-US" sz="1800" dirty="0" smtClean="0"/>
              <a:t>Insulin-dependent diabetes mellitus with end-organ damage, </a:t>
            </a:r>
          </a:p>
          <a:p>
            <a:pPr lvl="1"/>
            <a:r>
              <a:rPr lang="en-US" sz="1800" dirty="0" smtClean="0"/>
              <a:t>CKD with a serum </a:t>
            </a:r>
            <a:r>
              <a:rPr lang="en-US" sz="1800" dirty="0" err="1" smtClean="0"/>
              <a:t>creatinine</a:t>
            </a:r>
            <a:r>
              <a:rPr lang="en-US" sz="1800" dirty="0" smtClean="0"/>
              <a:t> concentration of &gt;2.5 mg/</a:t>
            </a:r>
            <a:r>
              <a:rPr lang="en-US" sz="1800" dirty="0" err="1" smtClean="0"/>
              <a:t>dL</a:t>
            </a:r>
            <a:r>
              <a:rPr lang="en-US" sz="1800" dirty="0" smtClean="0"/>
              <a:t>, </a:t>
            </a:r>
          </a:p>
          <a:p>
            <a:pPr lvl="1"/>
            <a:r>
              <a:rPr lang="en-US" sz="1800" dirty="0" err="1" smtClean="0"/>
              <a:t>Comorbidities</a:t>
            </a:r>
            <a:r>
              <a:rPr lang="en-US" sz="1800" dirty="0" smtClean="0"/>
              <a:t> that portend reduced long-term survival:</a:t>
            </a:r>
          </a:p>
          <a:p>
            <a:pPr lvl="2"/>
            <a:r>
              <a:rPr lang="en-US" dirty="0" smtClean="0"/>
              <a:t>malignancy, </a:t>
            </a:r>
          </a:p>
          <a:p>
            <a:pPr lvl="2"/>
            <a:r>
              <a:rPr lang="en-US" dirty="0" smtClean="0"/>
              <a:t>history of stroke, </a:t>
            </a:r>
          </a:p>
          <a:p>
            <a:pPr lvl="2"/>
            <a:r>
              <a:rPr lang="en-US" dirty="0" smtClean="0"/>
              <a:t>end-stage COPD,</a:t>
            </a:r>
          </a:p>
          <a:p>
            <a:pPr lvl="2"/>
            <a:r>
              <a:rPr lang="en-US" dirty="0" err="1" smtClean="0"/>
              <a:t>Decompensated</a:t>
            </a:r>
            <a:r>
              <a:rPr lang="en-US" dirty="0" smtClean="0"/>
              <a:t> CLD.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Heart Transplant Vs. LVAD – Exclusion Criteria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571" y="1271954"/>
            <a:ext cx="8422229" cy="531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2) Acute Refractory </a:t>
            </a:r>
            <a:r>
              <a:rPr lang="en-US" sz="2000" dirty="0" err="1" smtClean="0"/>
              <a:t>Cardiogenic</a:t>
            </a:r>
            <a:r>
              <a:rPr lang="en-US" sz="2000" dirty="0" smtClean="0"/>
              <a:t> Shock</a:t>
            </a:r>
          </a:p>
          <a:p>
            <a:pPr lvl="1"/>
            <a:r>
              <a:rPr lang="en-US" sz="1800" dirty="0" smtClean="0"/>
              <a:t>Acute </a:t>
            </a:r>
            <a:r>
              <a:rPr lang="en-US" sz="1800" dirty="0" err="1" smtClean="0"/>
              <a:t>Fulminant</a:t>
            </a:r>
            <a:r>
              <a:rPr lang="en-US" sz="1800" dirty="0" smtClean="0"/>
              <a:t> </a:t>
            </a:r>
            <a:r>
              <a:rPr lang="en-US" sz="1800" dirty="0" err="1" smtClean="0"/>
              <a:t>Myocarditis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AMI With </a:t>
            </a:r>
            <a:r>
              <a:rPr lang="en-US" sz="1800" dirty="0" err="1" smtClean="0"/>
              <a:t>Cardiogenic</a:t>
            </a:r>
            <a:r>
              <a:rPr lang="en-US" sz="1800" dirty="0" smtClean="0"/>
              <a:t> Shock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PPCM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TTCM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Post Cardiac </a:t>
            </a:r>
            <a:r>
              <a:rPr lang="en-US" sz="1800" dirty="0" err="1" smtClean="0"/>
              <a:t>Sx</a:t>
            </a:r>
            <a:r>
              <a:rPr lang="en-US" sz="1800" dirty="0" smtClean="0"/>
              <a:t> </a:t>
            </a:r>
          </a:p>
          <a:p>
            <a:pPr lvl="2"/>
            <a:r>
              <a:rPr lang="en-US" dirty="0" smtClean="0"/>
              <a:t>Unable to maintain an adequate CO </a:t>
            </a:r>
          </a:p>
          <a:p>
            <a:pPr lvl="2"/>
            <a:r>
              <a:rPr lang="en-US" dirty="0" smtClean="0"/>
              <a:t>Failure to wean from CPB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3) Bridge to Recovery :</a:t>
            </a:r>
          </a:p>
          <a:p>
            <a:r>
              <a:rPr lang="en-US" sz="2000" dirty="0" smtClean="0"/>
              <a:t>Therapeutic strategy in small subset</a:t>
            </a:r>
          </a:p>
          <a:p>
            <a:endParaRPr lang="en-US" sz="2000" dirty="0" smtClean="0"/>
          </a:p>
          <a:p>
            <a:r>
              <a:rPr lang="en-US" sz="2000" dirty="0" smtClean="0"/>
              <a:t>Principle : </a:t>
            </a:r>
          </a:p>
          <a:p>
            <a:pPr lvl="1"/>
            <a:r>
              <a:rPr lang="en-US" sz="2000" dirty="0" smtClean="0"/>
              <a:t>mechanical unloading with LVAD - reverse remodeling </a:t>
            </a:r>
          </a:p>
          <a:p>
            <a:pPr lvl="1"/>
            <a:r>
              <a:rPr lang="en-US" sz="2000" dirty="0" smtClean="0"/>
              <a:t>reduction in chamber size and </a:t>
            </a:r>
          </a:p>
          <a:p>
            <a:pPr lvl="1"/>
            <a:r>
              <a:rPr lang="en-US" sz="2000" dirty="0" smtClean="0"/>
              <a:t>improvement in end-diastolic pressure-volume relationship</a:t>
            </a:r>
          </a:p>
          <a:p>
            <a:endParaRPr lang="en-US" sz="2000" dirty="0" smtClean="0"/>
          </a:p>
          <a:p>
            <a:r>
              <a:rPr lang="en-US" sz="2000" dirty="0" smtClean="0"/>
              <a:t>Retrospective review – difficulty in </a:t>
            </a:r>
            <a:r>
              <a:rPr lang="en-US" sz="2000" dirty="0" err="1" smtClean="0"/>
              <a:t>explantation</a:t>
            </a:r>
            <a:r>
              <a:rPr lang="en-US" sz="2000" dirty="0" smtClean="0"/>
              <a:t> of device (5/111 Columbia University)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Briks</a:t>
            </a:r>
            <a:r>
              <a:rPr lang="en-US" sz="2000" dirty="0" smtClean="0"/>
              <a:t> and colleagues – protocol for BTR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Classification Of VAD 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5029200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Based  On  Pumping Mechanism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Pulsatile</a:t>
            </a:r>
            <a:r>
              <a:rPr lang="en-US" sz="2000" dirty="0" smtClean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Continuous Flow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Axial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Centrifugal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Mixed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Based On Location Of Pumping Chamber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Intracorporeal</a:t>
            </a:r>
            <a:r>
              <a:rPr lang="en-US" sz="2000" dirty="0" smtClean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Extracorporeal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 –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Heart failure (HF) incidence and prevalence is increasing at epidemic proportions.</a:t>
            </a:r>
          </a:p>
          <a:p>
            <a:endParaRPr lang="en-US" sz="2000" dirty="0" smtClean="0"/>
          </a:p>
          <a:p>
            <a:r>
              <a:rPr lang="en-US" sz="2000" dirty="0" smtClean="0"/>
              <a:t>Improved survival in pts. with HF and aging of the population – contributory</a:t>
            </a:r>
          </a:p>
          <a:p>
            <a:endParaRPr lang="en-US" sz="2000" dirty="0" smtClean="0"/>
          </a:p>
          <a:p>
            <a:r>
              <a:rPr lang="en-US" sz="2000" dirty="0" smtClean="0"/>
              <a:t>In US alone, </a:t>
            </a:r>
          </a:p>
          <a:p>
            <a:pPr lvl="1"/>
            <a:r>
              <a:rPr lang="en-US" sz="1700" dirty="0" err="1" smtClean="0"/>
              <a:t>Prevalance</a:t>
            </a:r>
            <a:r>
              <a:rPr lang="en-US" sz="1700" dirty="0" smtClean="0"/>
              <a:t> - 5.8 million ,</a:t>
            </a:r>
          </a:p>
          <a:p>
            <a:pPr lvl="1"/>
            <a:r>
              <a:rPr lang="en-US" sz="1700" dirty="0" smtClean="0"/>
              <a:t>Incidence – approx 650,000 new cases annually , </a:t>
            </a:r>
          </a:p>
          <a:p>
            <a:pPr lvl="1"/>
            <a:r>
              <a:rPr lang="en-US" sz="1700" dirty="0" smtClean="0"/>
              <a:t>Over a million annual hospital admissions. ,</a:t>
            </a:r>
          </a:p>
          <a:p>
            <a:pPr lvl="1"/>
            <a:r>
              <a:rPr lang="en-US" sz="1700" dirty="0" smtClean="0"/>
              <a:t>&gt; 300,000 deaths/yr , </a:t>
            </a:r>
          </a:p>
          <a:p>
            <a:pPr lvl="1"/>
            <a:r>
              <a:rPr lang="en-US" sz="1700" dirty="0" smtClean="0"/>
              <a:t>Annual cost to </a:t>
            </a:r>
            <a:r>
              <a:rPr lang="en-US" sz="1700" dirty="0" err="1" smtClean="0"/>
              <a:t>Mx</a:t>
            </a:r>
            <a:r>
              <a:rPr lang="en-US" sz="1700" dirty="0" smtClean="0"/>
              <a:t> - close to $40 billion ,</a:t>
            </a:r>
          </a:p>
          <a:p>
            <a:pPr lvl="1"/>
            <a:r>
              <a:rPr lang="en-US" sz="1700" dirty="0" smtClean="0"/>
              <a:t>Approx. 50% have </a:t>
            </a:r>
            <a:r>
              <a:rPr lang="en-US" sz="1700" dirty="0" err="1" smtClean="0"/>
              <a:t>HFrEF</a:t>
            </a:r>
            <a:r>
              <a:rPr lang="en-US" sz="1700" dirty="0" smtClean="0"/>
              <a:t> ,</a:t>
            </a:r>
          </a:p>
          <a:p>
            <a:pPr lvl="1"/>
            <a:r>
              <a:rPr lang="en-US" sz="1700" dirty="0" smtClean="0"/>
              <a:t>Probably 10% have advanced symptoms [NYHA IIIB/IV]</a:t>
            </a:r>
            <a:endParaRPr lang="en-US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Based On Ventricle(s) Supported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Left Ventricle (Left Ventricular Assist Device),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Right Ventricle (Right Ventricular Assist Device) 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Both Ventricles (Bi Ventricular Assist Device)</a:t>
            </a:r>
          </a:p>
          <a:p>
            <a:pPr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Based On Duration Of Support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Short Term (days to weeks)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Long Term (months to years)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b="1" dirty="0" smtClean="0"/>
              <a:t>Pre-op Assessment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CAG – to assess RV and </a:t>
            </a:r>
            <a:r>
              <a:rPr lang="en-US" sz="2000" dirty="0" err="1" smtClean="0"/>
              <a:t>Septal</a:t>
            </a:r>
            <a:r>
              <a:rPr lang="en-US" sz="2000" dirty="0" smtClean="0"/>
              <a:t> blood flow</a:t>
            </a:r>
          </a:p>
          <a:p>
            <a:endParaRPr lang="en-US" sz="2000" dirty="0" smtClean="0"/>
          </a:p>
          <a:p>
            <a:r>
              <a:rPr lang="en-US" sz="2000" dirty="0" smtClean="0"/>
              <a:t>RV function assessment :</a:t>
            </a:r>
          </a:p>
          <a:p>
            <a:pPr lvl="1"/>
            <a:r>
              <a:rPr lang="en-US" sz="2000" dirty="0" smtClean="0"/>
              <a:t>ECHO</a:t>
            </a:r>
          </a:p>
          <a:p>
            <a:pPr lvl="2"/>
            <a:r>
              <a:rPr lang="en-US" sz="2000" dirty="0" smtClean="0"/>
              <a:t>Severity of TR</a:t>
            </a:r>
          </a:p>
          <a:p>
            <a:pPr lvl="2"/>
            <a:r>
              <a:rPr lang="en-US" sz="2000" dirty="0" smtClean="0"/>
              <a:t>RV size</a:t>
            </a:r>
          </a:p>
          <a:p>
            <a:pPr lvl="2"/>
            <a:r>
              <a:rPr lang="en-US" sz="2000" dirty="0" smtClean="0"/>
              <a:t>RVEF</a:t>
            </a:r>
          </a:p>
          <a:p>
            <a:pPr lvl="2"/>
            <a:r>
              <a:rPr lang="en-US" sz="2000" dirty="0" smtClean="0"/>
              <a:t>TAPSE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 smtClean="0"/>
              <a:t>Right Heart Catheterization (RA pressure, PVR , RVSWI)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Predictors of  RV failure (post LVAD)</a:t>
            </a:r>
          </a:p>
          <a:p>
            <a:pPr lvl="1"/>
            <a:r>
              <a:rPr lang="en-US" sz="2000" dirty="0" smtClean="0"/>
              <a:t>RA Pressure &gt; 15mmHg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RAP / PCWP Ratio &gt; 0.6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mPAP</a:t>
            </a:r>
            <a:r>
              <a:rPr lang="en-US" sz="2000" dirty="0" smtClean="0"/>
              <a:t> &lt; 35 mmHg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RVSWI &lt; 450 ml-mmHg/m</a:t>
            </a:r>
            <a:r>
              <a:rPr lang="en-US" sz="2000" baseline="30000" dirty="0" smtClean="0"/>
              <a:t>2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TPG &gt; 20 mm Hg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PVR &gt; 8 WU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Components Of A VAD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PPTs\Ventricular assist devices\VA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38300"/>
            <a:ext cx="5410200" cy="5143500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228600" y="2743200"/>
            <a:ext cx="2971800" cy="769441"/>
            <a:chOff x="228600" y="2743200"/>
            <a:chExt cx="2971800" cy="769441"/>
          </a:xfrm>
        </p:grpSpPr>
        <p:cxnSp>
          <p:nvCxnSpPr>
            <p:cNvPr id="6" name="Straight Connector 5"/>
            <p:cNvCxnSpPr>
              <a:stCxn id="7" idx="3"/>
            </p:cNvCxnSpPr>
            <p:nvPr/>
          </p:nvCxnSpPr>
          <p:spPr>
            <a:xfrm flipV="1">
              <a:off x="2057400" y="3124200"/>
              <a:ext cx="1143000" cy="37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8600" y="27432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Outflow Graft</a:t>
              </a:r>
              <a:endParaRPr lang="en-US" sz="22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0" y="4183559"/>
            <a:ext cx="3276600" cy="430887"/>
            <a:chOff x="381000" y="4183559"/>
            <a:chExt cx="3276600" cy="430887"/>
          </a:xfrm>
        </p:grpSpPr>
        <p:cxnSp>
          <p:nvCxnSpPr>
            <p:cNvPr id="9" name="Straight Connector 8"/>
            <p:cNvCxnSpPr>
              <a:stCxn id="10" idx="3"/>
            </p:cNvCxnSpPr>
            <p:nvPr/>
          </p:nvCxnSpPr>
          <p:spPr>
            <a:xfrm>
              <a:off x="2209800" y="4399003"/>
              <a:ext cx="1447800" cy="1729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1000" y="4183559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Connector</a:t>
              </a:r>
              <a:endParaRPr lang="en-US" sz="22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4800" y="4953000"/>
            <a:ext cx="3581400" cy="769441"/>
            <a:chOff x="304800" y="4953000"/>
            <a:chExt cx="3581400" cy="769441"/>
          </a:xfrm>
        </p:grpSpPr>
        <p:cxnSp>
          <p:nvCxnSpPr>
            <p:cNvPr id="13" name="Straight Connector 12"/>
            <p:cNvCxnSpPr>
              <a:stCxn id="15" idx="3"/>
            </p:cNvCxnSpPr>
            <p:nvPr/>
          </p:nvCxnSpPr>
          <p:spPr>
            <a:xfrm flipV="1">
              <a:off x="2743200" y="5105400"/>
              <a:ext cx="1143000" cy="2323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4800" y="4953000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Outflow </a:t>
              </a:r>
              <a:r>
                <a:rPr lang="en-US" sz="2200" b="1" dirty="0" err="1" smtClean="0"/>
                <a:t>Valved</a:t>
              </a:r>
              <a:r>
                <a:rPr lang="en-US" sz="2200" b="1" dirty="0" smtClean="0"/>
                <a:t> Conduit</a:t>
              </a:r>
              <a:endParaRPr lang="en-US" sz="2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0600" y="6198513"/>
            <a:ext cx="3200400" cy="430887"/>
            <a:chOff x="990600" y="6198513"/>
            <a:chExt cx="3200400" cy="430887"/>
          </a:xfrm>
        </p:grpSpPr>
        <p:cxnSp>
          <p:nvCxnSpPr>
            <p:cNvPr id="17" name="Straight Connector 16"/>
            <p:cNvCxnSpPr>
              <a:stCxn id="20" idx="3"/>
            </p:cNvCxnSpPr>
            <p:nvPr/>
          </p:nvCxnSpPr>
          <p:spPr>
            <a:xfrm flipV="1">
              <a:off x="2819400" y="6397080"/>
              <a:ext cx="1371600" cy="1687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600" y="6198513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Driveline</a:t>
              </a:r>
              <a:endParaRPr lang="en-US" sz="22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67400" y="4648200"/>
            <a:ext cx="2743200" cy="1184196"/>
            <a:chOff x="5867400" y="4648200"/>
            <a:chExt cx="2743200" cy="1184196"/>
          </a:xfrm>
        </p:grpSpPr>
        <p:cxnSp>
          <p:nvCxnSpPr>
            <p:cNvPr id="22" name="Straight Connector 21"/>
            <p:cNvCxnSpPr>
              <a:endCxn id="24" idx="1"/>
            </p:cNvCxnSpPr>
            <p:nvPr/>
          </p:nvCxnSpPr>
          <p:spPr>
            <a:xfrm>
              <a:off x="5867400" y="4648200"/>
              <a:ext cx="1219200" cy="6301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86600" y="4724400"/>
              <a:ext cx="152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Inflow </a:t>
              </a:r>
              <a:r>
                <a:rPr lang="en-US" sz="2200" b="1" dirty="0" err="1" smtClean="0"/>
                <a:t>Valved</a:t>
              </a:r>
              <a:r>
                <a:rPr lang="en-US" sz="2200" b="1" dirty="0" smtClean="0"/>
                <a:t> Conduit</a:t>
              </a:r>
              <a:endParaRPr lang="en-US" sz="22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34000" y="3573959"/>
            <a:ext cx="3352800" cy="769441"/>
            <a:chOff x="5334000" y="3573959"/>
            <a:chExt cx="3352800" cy="769441"/>
          </a:xfrm>
        </p:grpSpPr>
        <p:cxnSp>
          <p:nvCxnSpPr>
            <p:cNvPr id="27" name="Straight Connector 26"/>
            <p:cNvCxnSpPr>
              <a:endCxn id="30" idx="1"/>
            </p:cNvCxnSpPr>
            <p:nvPr/>
          </p:nvCxnSpPr>
          <p:spPr>
            <a:xfrm flipV="1">
              <a:off x="5334000" y="3958680"/>
              <a:ext cx="1524000" cy="1561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58000" y="3573959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Inflow </a:t>
              </a:r>
              <a:r>
                <a:rPr lang="en-US" sz="2200" b="1" dirty="0" err="1" smtClean="0"/>
                <a:t>Cannula</a:t>
              </a:r>
              <a:endParaRPr lang="en-US" sz="2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00600" y="2354759"/>
            <a:ext cx="4191000" cy="1150442"/>
            <a:chOff x="4800600" y="2354759"/>
            <a:chExt cx="4191000" cy="1150442"/>
          </a:xfrm>
        </p:grpSpPr>
        <p:cxnSp>
          <p:nvCxnSpPr>
            <p:cNvPr id="36" name="Straight Connector 35"/>
            <p:cNvCxnSpPr>
              <a:endCxn id="38" idx="1"/>
            </p:cNvCxnSpPr>
            <p:nvPr/>
          </p:nvCxnSpPr>
          <p:spPr>
            <a:xfrm flipV="1">
              <a:off x="4800600" y="2739480"/>
              <a:ext cx="2057400" cy="7657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58000" y="2354759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Sewing ring with cuff</a:t>
              </a:r>
              <a:endParaRPr lang="en-US" sz="2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Components Of A VAD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2390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/>
              <a:t>Electromechanical Pumps - </a:t>
            </a:r>
            <a:r>
              <a:rPr lang="en-US" sz="2000" dirty="0" smtClean="0"/>
              <a:t>placed in parallel with the native patient’s circulation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/>
              <a:t>Inflow </a:t>
            </a:r>
            <a:r>
              <a:rPr lang="en-US" sz="2000" b="1" dirty="0" err="1" smtClean="0"/>
              <a:t>cannula</a:t>
            </a:r>
            <a:r>
              <a:rPr lang="en-US" sz="2000" b="1" dirty="0" smtClean="0"/>
              <a:t> - </a:t>
            </a:r>
            <a:r>
              <a:rPr lang="en-US" sz="2000" dirty="0" smtClean="0"/>
              <a:t>decompresses the ventricular cavity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/>
              <a:t>In </a:t>
            </a:r>
            <a:r>
              <a:rPr lang="en-US" sz="2000" b="1" dirty="0" smtClean="0"/>
              <a:t>LVAD:</a:t>
            </a:r>
            <a:r>
              <a:rPr lang="en-US" sz="2000" dirty="0" smtClean="0"/>
              <a:t> originates in LA or LV</a:t>
            </a:r>
          </a:p>
          <a:p>
            <a:pPr marL="548640" lvl="2">
              <a:spcBef>
                <a:spcPts val="1200"/>
              </a:spcBef>
              <a:spcAft>
                <a:spcPts val="600"/>
              </a:spcAft>
              <a:buSzPct val="70000"/>
              <a:buNone/>
            </a:pPr>
            <a:r>
              <a:rPr lang="en-US" sz="2000" dirty="0" smtClean="0"/>
              <a:t>In </a:t>
            </a:r>
            <a:r>
              <a:rPr lang="en-US" sz="2000" b="1" dirty="0" smtClean="0"/>
              <a:t>RVAD:</a:t>
            </a:r>
            <a:r>
              <a:rPr lang="en-US" sz="2000" dirty="0" smtClean="0"/>
              <a:t> originates in RA or RV</a:t>
            </a:r>
          </a:p>
          <a:p>
            <a:pPr marL="548640" lvl="2">
              <a:spcBef>
                <a:spcPts val="1200"/>
              </a:spcBef>
              <a:spcAft>
                <a:spcPts val="600"/>
              </a:spcAft>
              <a:buSzPct val="70000"/>
              <a:buNone/>
            </a:pPr>
            <a:r>
              <a:rPr lang="en-US" sz="2000" dirty="0" smtClean="0"/>
              <a:t>In </a:t>
            </a:r>
            <a:r>
              <a:rPr lang="en-US" sz="2000" b="1" dirty="0" smtClean="0"/>
              <a:t> BVAD: </a:t>
            </a:r>
            <a:r>
              <a:rPr lang="en-US" sz="2000" dirty="0" smtClean="0"/>
              <a:t>originates in both Atriums &amp;/or Ventricles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Components Of A 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058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Pump:</a:t>
            </a:r>
            <a:r>
              <a:rPr lang="en-US" sz="2000" dirty="0" smtClean="0"/>
              <a:t> Provides propulsion to the blood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Flow can be: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Pulsatile</a:t>
            </a:r>
            <a:endParaRPr lang="en-US" dirty="0" smtClean="0"/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pneumatically or electromechanically driven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Non </a:t>
            </a:r>
            <a:r>
              <a:rPr lang="en-US" dirty="0" err="1" smtClean="0"/>
              <a:t>pulsatile</a:t>
            </a:r>
            <a:r>
              <a:rPr lang="en-US" dirty="0" smtClean="0"/>
              <a:t> / Continuous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Axial / </a:t>
            </a:r>
            <a:r>
              <a:rPr lang="en-US" dirty="0" err="1" smtClean="0"/>
              <a:t>Cetrifugal</a:t>
            </a:r>
            <a:r>
              <a:rPr lang="en-US" dirty="0" smtClean="0"/>
              <a:t> / Mixed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Pump</a:t>
            </a:r>
            <a:r>
              <a:rPr lang="en-US" sz="2000" dirty="0" smtClean="0"/>
              <a:t> is implanted sub-diaphragmatically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Preperitoneal</a:t>
            </a:r>
            <a:r>
              <a:rPr lang="en-US" sz="2000" dirty="0" smtClean="0"/>
              <a:t> position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Intra-abdominal position  </a:t>
            </a:r>
            <a:r>
              <a:rPr lang="en-US" sz="2000" b="1" dirty="0" smtClean="0"/>
              <a:t>or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Para-corporeal position outside the body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01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Components Of A 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/>
              <a:t>Outflow </a:t>
            </a:r>
            <a:r>
              <a:rPr lang="en-US" sz="2000" b="1" dirty="0" err="1" smtClean="0"/>
              <a:t>cannula</a:t>
            </a:r>
            <a:r>
              <a:rPr lang="en-US" sz="2000" dirty="0" smtClean="0"/>
              <a:t> returns  blood to either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Ascending aorta (In LVAD)   </a:t>
            </a:r>
            <a:r>
              <a:rPr lang="en-US" sz="2000" b="1" dirty="0" smtClean="0"/>
              <a:t>or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Main pulmonary artery (In RVAD)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sz="2000" dirty="0" smtClean="0"/>
          </a:p>
          <a:p>
            <a:r>
              <a:rPr lang="en-US" sz="2000" b="1" dirty="0" smtClean="0"/>
              <a:t>Controller: </a:t>
            </a:r>
            <a:r>
              <a:rPr lang="en-US" sz="2000" dirty="0" smtClean="0"/>
              <a:t>Operates pump by receiving and processing information from it.</a:t>
            </a:r>
          </a:p>
          <a:p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dirty="0" err="1" smtClean="0"/>
              <a:t>Percutaneous</a:t>
            </a:r>
            <a:r>
              <a:rPr lang="en-US" sz="2000" b="1" dirty="0" smtClean="0"/>
              <a:t> driveline:</a:t>
            </a:r>
            <a:r>
              <a:rPr lang="en-US" sz="20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containing the control &amp; power wires, is tunneled through skin of abdominal wall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connects device to external portable driver consisting of electronic or pneumatic controller &amp; power supply that may be worn around waist 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dirty="0" smtClean="0"/>
              <a:t>Schematic of LVAD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319" y="917575"/>
            <a:ext cx="7287281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Centrifugal Flow Pump</a:t>
            </a:r>
            <a:endParaRPr lang="en-US" b="1" dirty="0"/>
          </a:p>
        </p:txBody>
      </p:sp>
      <p:pic>
        <p:nvPicPr>
          <p:cNvPr id="12292" name="Picture 4" descr="5 Weiss_pg 25_Fig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143000"/>
            <a:ext cx="6477000" cy="5334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Axial Flow Pump</a:t>
            </a:r>
            <a:endParaRPr lang="en-US" b="1" dirty="0"/>
          </a:p>
        </p:txBody>
      </p:sp>
      <p:pic>
        <p:nvPicPr>
          <p:cNvPr id="13316" name="Picture 4" descr="F1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066800"/>
            <a:ext cx="7467600" cy="5638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Pts. with HF - poor prognosis, low survival and severely diminished QOL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CRT or pharmacological interventions - limited benefit 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Medical </a:t>
            </a:r>
            <a:r>
              <a:rPr lang="en-US" sz="2000" dirty="0" err="1" smtClean="0"/>
              <a:t>Mx</a:t>
            </a:r>
            <a:r>
              <a:rPr lang="en-US" sz="2000" dirty="0" smtClean="0"/>
              <a:t> - ameliorates symptoms and can slow disease progression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Definitive therapy </a:t>
            </a:r>
            <a:r>
              <a:rPr lang="en-US" sz="2000" dirty="0" smtClean="0"/>
              <a:t>for </a:t>
            </a:r>
            <a:r>
              <a:rPr lang="en-US" sz="2000" dirty="0" smtClean="0"/>
              <a:t>end stage of </a:t>
            </a:r>
            <a:r>
              <a:rPr lang="en-US" sz="2000" dirty="0" smtClean="0"/>
              <a:t>HF is </a:t>
            </a:r>
            <a:r>
              <a:rPr lang="en-US" sz="2000" dirty="0" smtClean="0"/>
              <a:t>cardiac </a:t>
            </a:r>
            <a:r>
              <a:rPr lang="en-US" sz="2000" dirty="0" smtClean="0"/>
              <a:t>transplantation.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Cardiac </a:t>
            </a:r>
            <a:r>
              <a:rPr lang="en-US" sz="2000" dirty="0" err="1" smtClean="0"/>
              <a:t>Tx</a:t>
            </a:r>
            <a:r>
              <a:rPr lang="en-US" sz="2000" dirty="0" smtClean="0"/>
              <a:t> -  only small no. of pts. because of lack of suitable donor organs</a:t>
            </a:r>
            <a:endParaRPr lang="en-US" sz="20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 smtClean="0"/>
              <a:t>Physiology Of CF-LVAD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Flow across pump depends on :</a:t>
            </a:r>
          </a:p>
          <a:p>
            <a:pPr lvl="1"/>
            <a:r>
              <a:rPr lang="en-US" sz="2000" dirty="0" smtClean="0"/>
              <a:t>Pump speed – directly proportional</a:t>
            </a:r>
          </a:p>
          <a:p>
            <a:pPr lvl="1"/>
            <a:r>
              <a:rPr lang="en-US" sz="2000" dirty="0" err="1" smtClean="0"/>
              <a:t>Afterload</a:t>
            </a:r>
            <a:r>
              <a:rPr lang="en-US" sz="2000" dirty="0" smtClean="0"/>
              <a:t> across LVAD (Head Pressure) – inversely proportional</a:t>
            </a:r>
          </a:p>
          <a:p>
            <a:pPr lvl="1"/>
            <a:endParaRPr lang="en-US" sz="1700" dirty="0" smtClean="0"/>
          </a:p>
          <a:p>
            <a:r>
              <a:rPr lang="en-US" sz="2000" dirty="0" smtClean="0"/>
              <a:t>Axial vs. Centrifugal Pumps :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505200"/>
          <a:ext cx="6781800" cy="289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417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Cetrifugal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339072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between flow and head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steep and inverse linear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flatter and more susceptible to head pressure changes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21039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Dependent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Preload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preload and </a:t>
                      </a:r>
                      <a:r>
                        <a:rPr lang="en-US" dirty="0" err="1" smtClean="0"/>
                        <a:t>afterload</a:t>
                      </a:r>
                      <a:endParaRPr lang="en-US" dirty="0"/>
                    </a:p>
                  </a:txBody>
                  <a:tcPr/>
                </a:tc>
              </a:tr>
              <a:tr h="417745">
                <a:tc>
                  <a:txBody>
                    <a:bodyPr/>
                    <a:lstStyle/>
                    <a:p>
                      <a:r>
                        <a:rPr lang="en-US" dirty="0" smtClean="0"/>
                        <a:t>Flow range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3-7 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0-10 L/min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217" y="990601"/>
            <a:ext cx="8565983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These hydrodynamic characteristics of centrifugal pumps translate into: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</a:t>
            </a:r>
            <a:r>
              <a:rPr lang="en-US" sz="2000" dirty="0" err="1" smtClean="0"/>
              <a:t>pulsatile</a:t>
            </a:r>
            <a:r>
              <a:rPr lang="en-US" sz="2000" dirty="0" smtClean="0"/>
              <a:t> waveform;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accurate flow estimation;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Lower risk of suction events (</a:t>
            </a:r>
            <a:r>
              <a:rPr lang="en-US" sz="2000" dirty="0" err="1" smtClean="0"/>
              <a:t>e.g</a:t>
            </a:r>
            <a:r>
              <a:rPr lang="en-US" sz="2000" dirty="0" smtClean="0"/>
              <a:t>, </a:t>
            </a:r>
            <a:r>
              <a:rPr lang="en-US" sz="2000" dirty="0" smtClean="0"/>
              <a:t>In setting of dehydration, arrhythmias, or right ventricular failure);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dependency of device flow on loading conditions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b="1" dirty="0" err="1" smtClean="0"/>
              <a:t>Pulsatility</a:t>
            </a:r>
            <a:r>
              <a:rPr lang="en-US" b="1" dirty="0" smtClean="0"/>
              <a:t> Of Device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Assessed by PUMP INDEX (PI)</a:t>
            </a:r>
          </a:p>
          <a:p>
            <a:pPr lvl="1"/>
            <a:r>
              <a:rPr lang="en-US" sz="2000" dirty="0" smtClean="0"/>
              <a:t>PI = [max flow – min flow] / </a:t>
            </a:r>
            <a:r>
              <a:rPr lang="en-US" sz="2000" dirty="0" err="1" smtClean="0"/>
              <a:t>avg</a:t>
            </a:r>
            <a:r>
              <a:rPr lang="en-US" sz="2000" dirty="0" smtClean="0"/>
              <a:t> flow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Low PI suggests </a:t>
            </a:r>
          </a:p>
          <a:p>
            <a:pPr lvl="2"/>
            <a:r>
              <a:rPr lang="en-US" sz="2000" dirty="0" err="1" smtClean="0"/>
              <a:t>Hypovolemia</a:t>
            </a:r>
            <a:endParaRPr lang="en-US" sz="2000" dirty="0" smtClean="0"/>
          </a:p>
          <a:p>
            <a:pPr lvl="2"/>
            <a:r>
              <a:rPr lang="en-US" sz="2000" dirty="0" smtClean="0"/>
              <a:t>Pump Obstruction</a:t>
            </a:r>
          </a:p>
          <a:p>
            <a:pPr lvl="2">
              <a:buNone/>
            </a:pPr>
            <a:endParaRPr lang="en-US" sz="2000" dirty="0" smtClean="0"/>
          </a:p>
          <a:p>
            <a:r>
              <a:rPr lang="en-US" sz="2000" dirty="0" smtClean="0"/>
              <a:t>Low arterial </a:t>
            </a:r>
            <a:r>
              <a:rPr lang="en-US" sz="2000" dirty="0" err="1" smtClean="0"/>
              <a:t>pulsatility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cause for several serious adverse effects of CF-LVADs</a:t>
            </a:r>
          </a:p>
          <a:p>
            <a:endParaRPr lang="en-US" dirty="0" smtClean="0"/>
          </a:p>
          <a:p>
            <a:r>
              <a:rPr lang="en-US" sz="2000" dirty="0" smtClean="0"/>
              <a:t>LVAD speed modulation </a:t>
            </a:r>
          </a:p>
          <a:p>
            <a:pPr lvl="1"/>
            <a:r>
              <a:rPr lang="en-US" sz="2000" dirty="0" smtClean="0"/>
              <a:t>Used for antithrombotic cycling to prevent pump thrombosis</a:t>
            </a:r>
          </a:p>
          <a:p>
            <a:pPr lvl="1"/>
            <a:r>
              <a:rPr lang="en-US" sz="2000" dirty="0" smtClean="0"/>
              <a:t>Precludes formation of zones of recirculation and stasis within the device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Pump Speed Modulation (I.E., Intermittent Lower-speed Pump Operation)</a:t>
            </a:r>
          </a:p>
          <a:p>
            <a:pPr lvl="1"/>
            <a:r>
              <a:rPr lang="en-US" sz="2000" dirty="0" smtClean="0"/>
              <a:t>Generate More </a:t>
            </a:r>
            <a:r>
              <a:rPr lang="en-US" sz="2000" dirty="0" err="1" smtClean="0"/>
              <a:t>Pulsatility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Intermittent Aortic Valve Opening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Advantages :</a:t>
            </a:r>
          </a:p>
          <a:p>
            <a:pPr lvl="1"/>
            <a:r>
              <a:rPr lang="en-US" sz="2000" dirty="0" smtClean="0"/>
              <a:t>Generates Intrinsic </a:t>
            </a:r>
            <a:r>
              <a:rPr lang="en-US" sz="2000" dirty="0" err="1" smtClean="0"/>
              <a:t>Pulsatile</a:t>
            </a:r>
            <a:r>
              <a:rPr lang="en-US" sz="2000" dirty="0" smtClean="0"/>
              <a:t> Flow From LVAD Itself; </a:t>
            </a:r>
          </a:p>
          <a:p>
            <a:pPr lvl="1">
              <a:buNone/>
            </a:pPr>
            <a:r>
              <a:rPr lang="en-US" sz="2000" dirty="0" err="1" smtClean="0"/>
              <a:t>And/Or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Allows Native LV To Periodically Create </a:t>
            </a:r>
            <a:r>
              <a:rPr lang="en-US" sz="2000" dirty="0" err="1" smtClean="0"/>
              <a:t>Pulsatile</a:t>
            </a:r>
            <a:r>
              <a:rPr lang="en-US" sz="2000" dirty="0" smtClean="0"/>
              <a:t> Flow (Conditions Of Increased Ventricular Loading)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6048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 types :</a:t>
            </a:r>
          </a:p>
          <a:p>
            <a:pPr lvl="1"/>
            <a:r>
              <a:rPr lang="en-US" sz="2000" b="1" dirty="0" smtClean="0"/>
              <a:t>Synchronous </a:t>
            </a:r>
            <a:r>
              <a:rPr lang="en-US" sz="2000" dirty="0" smtClean="0"/>
              <a:t>– dependent of native heart rate</a:t>
            </a:r>
          </a:p>
          <a:p>
            <a:pPr lvl="1"/>
            <a:r>
              <a:rPr lang="en-US" sz="2000" b="1" dirty="0" smtClean="0"/>
              <a:t>Asynchronous</a:t>
            </a:r>
            <a:r>
              <a:rPr lang="en-US" sz="2000" dirty="0" smtClean="0"/>
              <a:t> – independent  of native heart rate</a:t>
            </a:r>
          </a:p>
          <a:p>
            <a:endParaRPr lang="en-US" sz="2000" dirty="0" smtClean="0"/>
          </a:p>
          <a:p>
            <a:r>
              <a:rPr lang="en-US" sz="2000" b="1" dirty="0" err="1" smtClean="0"/>
              <a:t>Counterpulsation</a:t>
            </a:r>
            <a:r>
              <a:rPr lang="en-US" sz="2000" b="1" dirty="0" smtClean="0"/>
              <a:t> </a:t>
            </a:r>
            <a:r>
              <a:rPr lang="en-US" sz="2000" dirty="0" smtClean="0"/>
              <a:t>- maximizes LV unloading</a:t>
            </a:r>
          </a:p>
          <a:p>
            <a:pPr lvl="1"/>
            <a:r>
              <a:rPr lang="en-US" sz="2000" dirty="0" smtClean="0"/>
              <a:t>best resting conditions for failing heart. 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b="1" dirty="0" err="1" smtClean="0"/>
              <a:t>Copulsation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dirty="0" smtClean="0"/>
              <a:t>enhances Pulse Pressure </a:t>
            </a:r>
          </a:p>
          <a:p>
            <a:pPr lvl="1"/>
            <a:r>
              <a:rPr lang="en-US" sz="2000" dirty="0" smtClean="0"/>
              <a:t>decreases the likelihood of aortic valve opening 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Asynchronous</a:t>
            </a:r>
            <a:r>
              <a:rPr lang="en-US" sz="2000" dirty="0" smtClean="0"/>
              <a:t> – physiological benefits of intermittent </a:t>
            </a:r>
            <a:r>
              <a:rPr lang="en-US" sz="2000" dirty="0" err="1" smtClean="0"/>
              <a:t>copulse-counterpulse</a:t>
            </a:r>
            <a:r>
              <a:rPr lang="en-US" sz="2000" dirty="0" smtClean="0"/>
              <a:t> support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723" y="685800"/>
            <a:ext cx="843107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5143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8737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SHORT TERM DEVICES :</a:t>
            </a:r>
          </a:p>
          <a:p>
            <a:pPr>
              <a:spcAft>
                <a:spcPts val="600"/>
              </a:spcAft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Percutaneous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Include devices that are inserted through femoral artery &amp; advanced to left heart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Examples 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 smtClean="0"/>
              <a:t>Impella</a:t>
            </a:r>
            <a:r>
              <a:rPr lang="en-US" sz="2000" b="1" u="sng" dirty="0" smtClean="0"/>
              <a:t> 2.5 pump </a:t>
            </a:r>
            <a:r>
              <a:rPr lang="en-US" sz="2000" dirty="0" smtClean="0"/>
              <a:t>–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Impeller-driven, axial flow pump, capable of pumping 2.5L/min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 smtClean="0"/>
              <a:t>TandemHeart</a:t>
            </a:r>
            <a:r>
              <a:rPr lang="en-US" sz="2000" b="1" u="sng" dirty="0" smtClean="0"/>
              <a:t> :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Low speed centrifugal continuous-flow pump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Drains oxygenated blood through a catheter advanced across the IAS to the LA &amp; pumps it back to one or both femoral arteries</a:t>
            </a:r>
            <a:endParaRPr lang="en-US" sz="2000" b="1" u="sng" dirty="0" smtClean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err="1" smtClean="0"/>
              <a:t>Impella</a:t>
            </a:r>
            <a:r>
              <a:rPr lang="en-US" sz="3200" b="1" dirty="0" smtClean="0"/>
              <a:t> VAD</a:t>
            </a:r>
            <a:endParaRPr lang="en-US" sz="3200" dirty="0"/>
          </a:p>
        </p:txBody>
      </p:sp>
      <p:pic>
        <p:nvPicPr>
          <p:cNvPr id="24579" name="Picture 3" descr="F:\PPTs\Ventricular assist devices\Impella tr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47900"/>
            <a:ext cx="2886075" cy="3619500"/>
          </a:xfrm>
          <a:prstGeom prst="rect">
            <a:avLst/>
          </a:prstGeom>
          <a:noFill/>
        </p:spPr>
      </p:pic>
      <p:pic>
        <p:nvPicPr>
          <p:cNvPr id="28674" name="Picture 2" descr="C:\Users\Dell\Desktop\impella 2.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38401"/>
            <a:ext cx="5527963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 – Background of LVAD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5648"/>
            <a:ext cx="8382000" cy="487375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Lead to development of circulatory support devices - potentially capable of ‘permanent’ mechanical support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First successful cardiac-assist device in humans - implanted by </a:t>
            </a:r>
            <a:r>
              <a:rPr lang="en-US" sz="2000" dirty="0" err="1" smtClean="0"/>
              <a:t>DeBakey</a:t>
            </a:r>
            <a:r>
              <a:rPr lang="en-US" sz="2000" dirty="0" smtClean="0"/>
              <a:t> at the Texas Heart Institute in 1966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First permanent implant of TAH by William </a:t>
            </a:r>
            <a:r>
              <a:rPr lang="en-US" sz="2000" dirty="0" err="1" smtClean="0"/>
              <a:t>DeVries</a:t>
            </a:r>
            <a:r>
              <a:rPr lang="en-US" sz="2000" dirty="0" smtClean="0"/>
              <a:t> and Lyle Joyce in 1982 at University of Utah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In 1985, Copeland and colleagues - first successful use of </a:t>
            </a:r>
            <a:r>
              <a:rPr lang="en-US" sz="2000" dirty="0" smtClean="0"/>
              <a:t>TAH</a:t>
            </a:r>
            <a:r>
              <a:rPr lang="en-US" sz="2000" dirty="0" smtClean="0"/>
              <a:t> </a:t>
            </a:r>
            <a:r>
              <a:rPr lang="en-US" sz="2000" dirty="0" smtClean="0"/>
              <a:t>for BTT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First implantation of a LVAD as a BTT - performed by </a:t>
            </a:r>
            <a:r>
              <a:rPr lang="en-US" sz="2000" b="1" dirty="0" smtClean="0"/>
              <a:t>Phillip </a:t>
            </a:r>
            <a:r>
              <a:rPr lang="en-US" sz="2000" b="1" dirty="0" err="1" smtClean="0"/>
              <a:t>Oyer</a:t>
            </a:r>
            <a:r>
              <a:rPr lang="en-US" sz="2000" b="1" dirty="0" smtClean="0"/>
              <a:t> </a:t>
            </a:r>
            <a:r>
              <a:rPr lang="en-US" sz="2000" dirty="0" smtClean="0"/>
              <a:t>in 1984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/>
              <a:t>TandemHeart</a:t>
            </a:r>
            <a:r>
              <a:rPr lang="en-US" sz="3200" b="1" dirty="0" smtClean="0"/>
              <a:t> VAD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4" descr="F:\PPTs\Ventricular assist devices\Imp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160292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304800"/>
            <a:ext cx="7543800" cy="6324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Extracorporeal : </a:t>
            </a:r>
          </a:p>
          <a:p>
            <a:pPr lvl="1"/>
            <a:r>
              <a:rPr lang="en-US" sz="2900" dirty="0" smtClean="0"/>
              <a:t>Bio – </a:t>
            </a:r>
            <a:r>
              <a:rPr lang="en-US" sz="2900" dirty="0" err="1" smtClean="0"/>
              <a:t>Medicus</a:t>
            </a:r>
            <a:r>
              <a:rPr lang="en-US" sz="2900" dirty="0" smtClean="0"/>
              <a:t> </a:t>
            </a:r>
          </a:p>
          <a:p>
            <a:pPr lvl="1"/>
            <a:r>
              <a:rPr lang="en-US" sz="2900" dirty="0" err="1" smtClean="0"/>
              <a:t>Abiomed</a:t>
            </a:r>
            <a:r>
              <a:rPr lang="en-US" sz="2900" dirty="0" smtClean="0"/>
              <a:t> – BVS</a:t>
            </a:r>
          </a:p>
          <a:p>
            <a:pPr lvl="1"/>
            <a:r>
              <a:rPr lang="en-US" sz="2900" dirty="0" err="1" smtClean="0"/>
              <a:t>Thoratec</a:t>
            </a:r>
            <a:r>
              <a:rPr lang="en-US" sz="2900" dirty="0" smtClean="0"/>
              <a:t> </a:t>
            </a:r>
            <a:r>
              <a:rPr lang="en-US" sz="2900" dirty="0" err="1" smtClean="0"/>
              <a:t>CetriMag</a:t>
            </a:r>
            <a:r>
              <a:rPr lang="en-US" sz="2900" dirty="0" smtClean="0"/>
              <a:t> Blood Pump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Advantages :</a:t>
            </a:r>
          </a:p>
          <a:p>
            <a:pPr lvl="1"/>
            <a:r>
              <a:rPr lang="en-US" sz="2300" dirty="0" smtClean="0"/>
              <a:t>Widely available</a:t>
            </a:r>
          </a:p>
          <a:p>
            <a:pPr lvl="1"/>
            <a:r>
              <a:rPr lang="en-US" sz="2300" dirty="0" smtClean="0"/>
              <a:t>Relatively inexpensive</a:t>
            </a:r>
          </a:p>
          <a:p>
            <a:pPr lvl="1"/>
            <a:r>
              <a:rPr lang="en-US" sz="2300" dirty="0" smtClean="0"/>
              <a:t>Simple and quick implantation</a:t>
            </a:r>
          </a:p>
          <a:p>
            <a:pPr lvl="1"/>
            <a:r>
              <a:rPr lang="en-US" sz="2300" dirty="0" smtClean="0"/>
              <a:t>May be used as </a:t>
            </a:r>
          </a:p>
          <a:p>
            <a:pPr lvl="2"/>
            <a:r>
              <a:rPr lang="en-US" sz="2300" dirty="0" smtClean="0"/>
              <a:t>RVAD</a:t>
            </a:r>
          </a:p>
          <a:p>
            <a:pPr lvl="2"/>
            <a:r>
              <a:rPr lang="en-US" sz="2300" dirty="0" smtClean="0"/>
              <a:t>LVAD</a:t>
            </a:r>
          </a:p>
          <a:p>
            <a:pPr lvl="2"/>
            <a:r>
              <a:rPr lang="en-US" sz="2300" dirty="0" smtClean="0"/>
              <a:t>Part of ECMO circuit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Disadvantages :</a:t>
            </a:r>
          </a:p>
          <a:p>
            <a:pPr lvl="1"/>
            <a:r>
              <a:rPr lang="en-US" sz="2300" dirty="0" smtClean="0"/>
              <a:t>Requires systemic anticoagulation</a:t>
            </a:r>
          </a:p>
          <a:p>
            <a:pPr lvl="1"/>
            <a:r>
              <a:rPr lang="en-US" sz="2300" dirty="0" smtClean="0"/>
              <a:t>Requires ICU monitoring </a:t>
            </a:r>
          </a:p>
          <a:p>
            <a:pPr lvl="1"/>
            <a:r>
              <a:rPr lang="en-US" sz="2300" dirty="0" smtClean="0"/>
              <a:t>Limited mobility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9048"/>
            <a:ext cx="7924800" cy="4873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LONGER TERM ASSIST DEVICES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(3 GENERATIONS)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First Generation Or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Pulsatile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Flow Pumps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Second Generation Or Continuous (Axial) Flow Pumps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Third Generation Or Continuous (Centrifugal) Flow Pumps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153400" cy="114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First Generation Or </a:t>
            </a:r>
            <a:r>
              <a:rPr lang="en-US" sz="2800" b="1" dirty="0" err="1" smtClean="0">
                <a:solidFill>
                  <a:schemeClr val="tx1"/>
                </a:solidFill>
              </a:rPr>
              <a:t>Pulsatile</a:t>
            </a:r>
            <a:r>
              <a:rPr lang="en-US" sz="2800" b="1" dirty="0" smtClean="0">
                <a:solidFill>
                  <a:schemeClr val="tx1"/>
                </a:solidFill>
              </a:rPr>
              <a:t> Flow Pumps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Salient features 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Large size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Preload dependent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Decreased durability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Requires unidirectional valves (biological / mechanical)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Pump placed intra-abdominally or pre-</a:t>
            </a:r>
            <a:r>
              <a:rPr lang="en-US" sz="2000" dirty="0" err="1" smtClean="0"/>
              <a:t>peritoneally</a:t>
            </a:r>
            <a:r>
              <a:rPr lang="en-US" sz="2000" dirty="0" smtClean="0"/>
              <a:t> in a pocket under rectus </a:t>
            </a:r>
            <a:r>
              <a:rPr lang="en-US" sz="2000" dirty="0" err="1" smtClean="0"/>
              <a:t>abdomini</a:t>
            </a:r>
            <a:r>
              <a:rPr lang="en-US" sz="20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Pump capacity - up to 10 L/min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Complicated Control Mechanism</a:t>
            </a:r>
          </a:p>
          <a:p>
            <a:pPr lvl="1">
              <a:spcAft>
                <a:spcPts val="600"/>
              </a:spcAft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First Generation Or </a:t>
            </a:r>
            <a:r>
              <a:rPr lang="en-US" sz="2800" b="1" dirty="0" err="1" smtClean="0">
                <a:solidFill>
                  <a:schemeClr val="tx1"/>
                </a:solidFill>
              </a:rPr>
              <a:t>Pulsatile</a:t>
            </a:r>
            <a:r>
              <a:rPr lang="en-US" sz="2800" b="1" dirty="0" smtClean="0">
                <a:solidFill>
                  <a:schemeClr val="tx1"/>
                </a:solidFill>
              </a:rPr>
              <a:t> Flow Pumps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2000" dirty="0" smtClean="0"/>
              <a:t>Anticoagulation necessary for all devices, (except </a:t>
            </a:r>
            <a:r>
              <a:rPr lang="en-US" sz="2000" dirty="0" err="1" smtClean="0"/>
              <a:t>HeartMate</a:t>
            </a:r>
            <a:r>
              <a:rPr lang="en-US" sz="2000" dirty="0" smtClean="0"/>
              <a:t> XVE)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Noisy and uncomfortable (</a:t>
            </a:r>
            <a:r>
              <a:rPr lang="en-US" sz="2000" dirty="0" err="1" smtClean="0"/>
              <a:t>percutaneous</a:t>
            </a:r>
            <a:r>
              <a:rPr lang="en-US" sz="2000" dirty="0" smtClean="0"/>
              <a:t> leads are large, stiff &amp; contain air vent channel)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Increased risk of hematomas and infections as they are large in </a:t>
            </a:r>
            <a:r>
              <a:rPr lang="en-US" sz="2000" dirty="0" err="1" smtClean="0"/>
              <a:t>volume,requiring</a:t>
            </a:r>
            <a:r>
              <a:rPr lang="en-US" sz="2000" dirty="0" smtClean="0"/>
              <a:t> extensive surgical dissection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Examples 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HeartMate</a:t>
            </a:r>
            <a:r>
              <a:rPr lang="en-US" sz="2000" dirty="0" smtClean="0"/>
              <a:t>® I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HeartMate</a:t>
            </a:r>
            <a:r>
              <a:rPr lang="en-US" sz="2000" dirty="0" smtClean="0"/>
              <a:t> XVE (</a:t>
            </a:r>
            <a:r>
              <a:rPr lang="en-US" sz="2000" dirty="0" err="1" smtClean="0"/>
              <a:t>Thoratec</a:t>
            </a:r>
            <a:r>
              <a:rPr lang="en-US" sz="2000" dirty="0" smtClean="0"/>
              <a:t> Corp., Pleasanton, CA)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Novacor</a:t>
            </a:r>
            <a:r>
              <a:rPr lang="en-US" sz="2000" dirty="0" smtClean="0"/>
              <a:t> VAD (</a:t>
            </a:r>
            <a:r>
              <a:rPr lang="en-US" sz="2000" dirty="0" err="1" smtClean="0"/>
              <a:t>WorldHeart</a:t>
            </a:r>
            <a:r>
              <a:rPr lang="en-US" sz="2000" dirty="0" smtClean="0"/>
              <a:t> Inc., Oakland, California, USA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Heartmate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I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Made of titanium with a polyurethane diaphragm &amp; has a pusher-plate actuator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Cannula</a:t>
            </a:r>
            <a:r>
              <a:rPr lang="en-US" sz="2000" dirty="0" smtClean="0"/>
              <a:t> is placed in the apex of the left ventricle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Blood flows through a Dacron conduit to the pump, 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Returns into a Dacron outflow graft through another porcine valve to the ascending aorta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Resist </a:t>
            </a:r>
            <a:r>
              <a:rPr lang="en-US" sz="2000" dirty="0" err="1" smtClean="0"/>
              <a:t>thrombogenesis</a:t>
            </a:r>
            <a:r>
              <a:rPr lang="en-US" sz="2000" dirty="0" smtClean="0"/>
              <a:t> d/t titanium microspheres and a </a:t>
            </a:r>
            <a:r>
              <a:rPr lang="en-US" sz="2000" dirty="0" err="1" smtClean="0"/>
              <a:t>fibrillar</a:t>
            </a:r>
            <a:r>
              <a:rPr lang="en-US" sz="2000" dirty="0" smtClean="0"/>
              <a:t> textured inner surface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Can pump 4–10 l/min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1" name="Picture 3" descr="F:\PPTs\Ventricular assist devic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482885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248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Heartmate</a:t>
            </a:r>
            <a:r>
              <a:rPr lang="en-US" sz="2400" b="1" dirty="0" smtClean="0"/>
              <a:t> I VAD	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001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724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HeartmateXVE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Thoratec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Corp)</a:t>
            </a:r>
          </a:p>
          <a:p>
            <a:r>
              <a:rPr lang="en-US" sz="2000" dirty="0" smtClean="0"/>
              <a:t>Has a 65 ml stroke volume pumping chamber and two mechanical valves</a:t>
            </a:r>
          </a:p>
          <a:p>
            <a:endParaRPr lang="en-US" sz="2000" dirty="0" smtClean="0"/>
          </a:p>
          <a:p>
            <a:r>
              <a:rPr lang="en-US" sz="2000" dirty="0" smtClean="0"/>
              <a:t>Positioned on the anterior abdominal wall with </a:t>
            </a:r>
            <a:r>
              <a:rPr lang="en-US" sz="2000" dirty="0" err="1" smtClean="0"/>
              <a:t>cannulas</a:t>
            </a:r>
            <a:r>
              <a:rPr lang="en-US" sz="2000" dirty="0" smtClean="0"/>
              <a:t> crossing into the chest wall</a:t>
            </a:r>
          </a:p>
          <a:p>
            <a:endParaRPr lang="en-US" sz="2000" dirty="0" smtClean="0"/>
          </a:p>
          <a:p>
            <a:r>
              <a:rPr lang="en-US" sz="2000" dirty="0" smtClean="0"/>
              <a:t>Can be used an LVAD, RVAD or BIVAD</a:t>
            </a:r>
          </a:p>
          <a:p>
            <a:endParaRPr lang="en-US" sz="2000" dirty="0" smtClean="0"/>
          </a:p>
          <a:p>
            <a:r>
              <a:rPr lang="en-US" sz="2000" dirty="0" smtClean="0"/>
              <a:t>Produces a beat rate of 40–110 </a:t>
            </a:r>
            <a:r>
              <a:rPr lang="en-US" sz="2000" dirty="0" err="1" smtClean="0"/>
              <a:t>bpm</a:t>
            </a:r>
            <a:r>
              <a:rPr lang="en-US" sz="2000" dirty="0" smtClean="0"/>
              <a:t> &amp; a flow rate of 1.3–7.2 l/min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Warfarin</a:t>
            </a:r>
            <a:r>
              <a:rPr lang="en-US" sz="2000" dirty="0" smtClean="0"/>
              <a:t> (international </a:t>
            </a:r>
            <a:r>
              <a:rPr lang="en-US" sz="2000" dirty="0" err="1" smtClean="0"/>
              <a:t>normalisation</a:t>
            </a:r>
            <a:r>
              <a:rPr lang="en-US" sz="2000" dirty="0" smtClean="0"/>
              <a:t> ratio = 2.5–3.5) &amp; aspirin anticoagulation required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1600200"/>
            <a:ext cx="8001000" cy="5105400"/>
            <a:chOff x="685800" y="1600200"/>
            <a:chExt cx="8001000" cy="510540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1600200"/>
              <a:ext cx="8001000" cy="4648200"/>
              <a:chOff x="123825" y="1676400"/>
              <a:chExt cx="8001000" cy="4648200"/>
            </a:xfrm>
          </p:grpSpPr>
          <p:pic>
            <p:nvPicPr>
              <p:cNvPr id="24578" name="Picture 2" descr="F:\PPTs\Ventricular assist devices\XV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8600" y="1695450"/>
                <a:ext cx="4086225" cy="4629150"/>
              </a:xfrm>
              <a:prstGeom prst="rect">
                <a:avLst/>
              </a:prstGeom>
              <a:noFill/>
            </p:spPr>
          </p:pic>
          <p:pic>
            <p:nvPicPr>
              <p:cNvPr id="23554" name="Picture 2" descr="F:\PPTs\Ventricular assist devices\Tho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825" y="1676400"/>
                <a:ext cx="3429000" cy="1828800"/>
              </a:xfrm>
              <a:prstGeom prst="rect">
                <a:avLst/>
              </a:prstGeom>
              <a:noFill/>
            </p:spPr>
          </p:pic>
        </p:grpSp>
        <p:pic>
          <p:nvPicPr>
            <p:cNvPr id="23555" name="Picture 3" descr="F:\PPTs\Ventricular assist devices\THor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50" y="3390900"/>
              <a:ext cx="3562350" cy="33147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4648200" y="62484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HeartMate</a:t>
            </a:r>
            <a:r>
              <a:rPr lang="en-US" sz="2200" b="1" dirty="0" smtClean="0"/>
              <a:t> I XVE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Novacor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VAD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Consists of pump drive unit which is implanted in the left upper quadrant of the abdomen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Incorporates a dual pusher plate 70 ml stroke volume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Contains sac-type blood pump with a smooth blood-contacting surface, coupled to a pulsed-solenoid energy converter drive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Inflow </a:t>
            </a:r>
            <a:r>
              <a:rPr lang="en-US" sz="2000" dirty="0" err="1" smtClean="0"/>
              <a:t>cannule</a:t>
            </a:r>
            <a:r>
              <a:rPr lang="en-US" sz="2000" dirty="0" smtClean="0"/>
              <a:t> is inserted through the diaphragm into the left ventricular (LV) apex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Outflow graft </a:t>
            </a:r>
            <a:r>
              <a:rPr lang="en-US" sz="2000" dirty="0" err="1" smtClean="0"/>
              <a:t>anastomosed</a:t>
            </a:r>
            <a:r>
              <a:rPr lang="en-US" sz="2000" dirty="0" smtClean="0"/>
              <a:t> to the ascending aorta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/>
              <a:t>US-FDA approved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Pneumatically driven Left Ventricular Assist Devices as  a </a:t>
            </a:r>
            <a:r>
              <a:rPr lang="en-US" sz="2000" dirty="0" smtClean="0"/>
              <a:t>BTT in1994.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Self-contained, vented  electric </a:t>
            </a:r>
            <a:r>
              <a:rPr lang="en-US" sz="2000" dirty="0" smtClean="0"/>
              <a:t>devices as BTT </a:t>
            </a:r>
            <a:r>
              <a:rPr lang="en-US" sz="2000" dirty="0" smtClean="0"/>
              <a:t>in </a:t>
            </a:r>
            <a:r>
              <a:rPr lang="en-US" sz="2000" dirty="0" smtClean="0"/>
              <a:t>1998.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/>
              <a:t>LVAD as destination therapy </a:t>
            </a:r>
            <a:r>
              <a:rPr lang="en-US" sz="2000" dirty="0" smtClean="0"/>
              <a:t>established by Rose et. al – </a:t>
            </a:r>
            <a:r>
              <a:rPr lang="en-US" sz="2000" b="1" dirty="0" smtClean="0"/>
              <a:t>REMATCH </a:t>
            </a:r>
            <a:r>
              <a:rPr lang="en-US" sz="2000" b="1" dirty="0" smtClean="0"/>
              <a:t>trial in 2001</a:t>
            </a:r>
            <a:endParaRPr lang="en-US" sz="20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Registries from the International Society for Heart and Lung Transplantation -  9755 LVAD were placed worldwide from 2002-2012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Second/Third Generation Or Continuous Flow Pumps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Salient Features 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Smaller size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More durable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Similar pump capacity (</a:t>
            </a:r>
            <a:r>
              <a:rPr lang="en-US" sz="2000" dirty="0" err="1" smtClean="0"/>
              <a:t>upto</a:t>
            </a:r>
            <a:r>
              <a:rPr lang="en-US" sz="2000" dirty="0" smtClean="0"/>
              <a:t> 10 L/min)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Dependent on both preload and </a:t>
            </a:r>
            <a:r>
              <a:rPr lang="en-US" sz="2000" dirty="0" err="1" smtClean="0"/>
              <a:t>afterload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Fewer moving parts (only the rotor)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Smaller blood contacting surface (less thrombosis)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Drivelines are less thick and more flexible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Decreased energy requirements (battery lasts longer)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Quieter function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Second Generation Or Continuous Flow Pumps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448"/>
            <a:ext cx="8305800" cy="48737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HeartMate</a:t>
            </a:r>
            <a:r>
              <a:rPr lang="en-US" sz="2000" dirty="0" smtClean="0"/>
              <a:t> 2 VAD (</a:t>
            </a:r>
            <a:r>
              <a:rPr lang="en-US" sz="2000" dirty="0" err="1" smtClean="0"/>
              <a:t>Thoratec</a:t>
            </a:r>
            <a:r>
              <a:rPr lang="en-US" sz="2000" dirty="0" smtClean="0"/>
              <a:t> Inc.)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Jarvik</a:t>
            </a:r>
            <a:r>
              <a:rPr lang="en-US" sz="2000" dirty="0" smtClean="0"/>
              <a:t> 2000 (</a:t>
            </a:r>
            <a:r>
              <a:rPr lang="en-US" sz="2000" dirty="0" err="1" smtClean="0"/>
              <a:t>Jarvik</a:t>
            </a:r>
            <a:r>
              <a:rPr lang="en-US" sz="2000" dirty="0" smtClean="0"/>
              <a:t> Heart Inc., New York)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Berlin Heart </a:t>
            </a:r>
            <a:r>
              <a:rPr lang="en-US" sz="2000" dirty="0" err="1" smtClean="0"/>
              <a:t>Incor</a:t>
            </a:r>
            <a:r>
              <a:rPr lang="en-US" sz="2000" dirty="0" smtClean="0"/>
              <a:t> (Berlin Heart AG)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Micromed</a:t>
            </a:r>
            <a:r>
              <a:rPr lang="en-US" sz="2000" dirty="0" smtClean="0"/>
              <a:t> </a:t>
            </a:r>
            <a:r>
              <a:rPr lang="en-US" sz="2000" dirty="0" err="1" smtClean="0"/>
              <a:t>Debakey</a:t>
            </a:r>
            <a:r>
              <a:rPr lang="en-US" sz="2000" dirty="0" smtClean="0"/>
              <a:t> VAD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b="1" dirty="0" smtClean="0"/>
          </a:p>
          <a:p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685" y="381000"/>
            <a:ext cx="906131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3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HeartMate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II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Continuous-flow axial blood pump with internal rotor with helical blades that curve around central shaft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Twisted shape of outlet stator vanes converts radial velocity of blood flow to axial direction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Can pump up to 10 l/min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Axial flow design &amp; absence of blood sac eliminate need for venting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1371600"/>
            <a:ext cx="8229600" cy="5334000"/>
            <a:chOff x="609600" y="1371600"/>
            <a:chExt cx="8229600" cy="533400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452562"/>
              <a:ext cx="8229600" cy="5253038"/>
              <a:chOff x="609600" y="1452562"/>
              <a:chExt cx="8229600" cy="5253038"/>
            </a:xfrm>
          </p:grpSpPr>
          <p:pic>
            <p:nvPicPr>
              <p:cNvPr id="25602" name="Picture 2" descr="F:\PPTs\Ventricular assist devices\Heart Mate 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9600" y="1452562"/>
                <a:ext cx="8077200" cy="5253038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181600" y="5257800"/>
                <a:ext cx="3657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/>
                  <a:t>Heartmate</a:t>
                </a:r>
                <a:r>
                  <a:rPr lang="en-US" sz="2200" b="1" dirty="0" smtClean="0"/>
                  <a:t> II axial flow second-generation  ventricular assist device</a:t>
                </a:r>
                <a:endParaRPr lang="en-US" sz="2200" b="1" dirty="0"/>
              </a:p>
            </p:txBody>
          </p:sp>
        </p:grpSp>
        <p:pic>
          <p:nvPicPr>
            <p:cNvPr id="22530" name="Picture 2" descr="F:\PPTs\Ventricular assist devices\Heart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0650" y="1371600"/>
              <a:ext cx="2952750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Jarvik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2000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Axial flow, continuous-flow pump having  </a:t>
            </a:r>
            <a:r>
              <a:rPr lang="en-US" sz="2000" dirty="0" err="1" smtClean="0"/>
              <a:t>intraventricular</a:t>
            </a:r>
            <a:r>
              <a:rPr lang="en-US" sz="2000" dirty="0" smtClean="0"/>
              <a:t> position with whole pump sitting  within the LV cavity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Impeller is only moving </a:t>
            </a:r>
            <a:r>
              <a:rPr lang="en-US" sz="2000" dirty="0" err="1" smtClean="0"/>
              <a:t>componant</a:t>
            </a:r>
            <a:r>
              <a:rPr lang="en-US" sz="2000" dirty="0" smtClean="0"/>
              <a:t> located in </a:t>
            </a:r>
            <a:r>
              <a:rPr lang="en-US" sz="2000" dirty="0" smtClean="0"/>
              <a:t>centre of </a:t>
            </a:r>
            <a:r>
              <a:rPr lang="en-US" sz="2000" dirty="0" smtClean="0"/>
              <a:t>the titanium housing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Blood flow is directed through outlet graft by stator blades located near pump outlet  &amp; returns to either  ascending or descending aorta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 </a:t>
            </a:r>
            <a:r>
              <a:rPr lang="en-US" sz="2000" dirty="0" smtClean="0"/>
              <a:t>Can pump 8 l/min, serious infections rare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pic>
        <p:nvPicPr>
          <p:cNvPr id="26626" name="Picture 2" descr="F:\PPTs\Ventricular assist devices\Jarve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23987"/>
            <a:ext cx="8077200" cy="5205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2286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Jarvik</a:t>
            </a:r>
            <a:r>
              <a:rPr lang="en-US" sz="2200" b="1" dirty="0" smtClean="0"/>
              <a:t> 2000 second-generation axial flow pump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Berlin Heart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Incor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/>
              <a:t>An axial flow pump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As blood passes into the </a:t>
            </a:r>
            <a:r>
              <a:rPr lang="en-US" sz="2000" dirty="0" err="1" smtClean="0"/>
              <a:t>Incor</a:t>
            </a:r>
            <a:r>
              <a:rPr lang="en-US" sz="2000" dirty="0" smtClean="0"/>
              <a:t>, it first passes the inducer that guides laminar flow onto actual </a:t>
            </a:r>
            <a:r>
              <a:rPr lang="en-US" sz="2000" dirty="0" err="1" smtClean="0"/>
              <a:t>impellar</a:t>
            </a:r>
            <a:r>
              <a:rPr lang="en-US" sz="2000" dirty="0" smtClean="0"/>
              <a:t>, which is suspended by a magnetic bearing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Stationary diffuser behind rotor has specially aligned blades which reduce the rotational effect of blood flow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Also </a:t>
            </a:r>
            <a:r>
              <a:rPr lang="en-US" sz="2000" dirty="0" err="1" smtClean="0"/>
              <a:t>creats</a:t>
            </a:r>
            <a:r>
              <a:rPr lang="en-US" sz="2000" dirty="0" smtClean="0"/>
              <a:t> additional pressure to assist transport of blood in the outflow </a:t>
            </a:r>
            <a:r>
              <a:rPr lang="en-US" sz="2000" dirty="0" err="1" smtClean="0"/>
              <a:t>cannula</a:t>
            </a:r>
            <a:r>
              <a:rPr lang="en-US" sz="2000" dirty="0" smtClean="0"/>
              <a:t> to the aorta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MicroMed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-De-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Bakey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VAD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Axial flow rotary pump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Consists of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Elbow-shaped inflow </a:t>
            </a:r>
            <a:r>
              <a:rPr lang="en-US" sz="2000" dirty="0" err="1" smtClean="0"/>
              <a:t>cannula</a:t>
            </a:r>
            <a:r>
              <a:rPr lang="en-US" sz="2000" dirty="0" smtClean="0"/>
              <a:t> that inserts into LV apex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Pump housing unit which houses the impeller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Dacron outflow conduit graft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Ultrasonic flow probe that encircles the outflow graft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Third Generation Ventricular Assist Device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/>
          <a:lstStyle/>
          <a:p>
            <a:r>
              <a:rPr lang="en-US" b="1" dirty="0" smtClean="0"/>
              <a:t>Examples :</a:t>
            </a:r>
          </a:p>
          <a:p>
            <a:pPr lvl="1"/>
            <a:r>
              <a:rPr lang="en-US" sz="2000" dirty="0" err="1" smtClean="0"/>
              <a:t>VentrAssist</a:t>
            </a:r>
            <a:r>
              <a:rPr lang="en-US" sz="2000" dirty="0" smtClean="0"/>
              <a:t> VAD (</a:t>
            </a:r>
            <a:r>
              <a:rPr lang="en-US" sz="2000" dirty="0" err="1" smtClean="0"/>
              <a:t>Ventracor</a:t>
            </a:r>
            <a:r>
              <a:rPr lang="en-US" sz="2000" dirty="0" smtClean="0"/>
              <a:t> Ltd, </a:t>
            </a:r>
            <a:r>
              <a:rPr lang="en-US" sz="2000" dirty="0" err="1" smtClean="0"/>
              <a:t>Chatswood</a:t>
            </a:r>
            <a:r>
              <a:rPr lang="en-US" sz="2000" dirty="0" smtClean="0"/>
              <a:t>, New </a:t>
            </a:r>
            <a:r>
              <a:rPr lang="en-US" sz="2000" dirty="0" err="1" smtClean="0"/>
              <a:t>SouthWales</a:t>
            </a:r>
            <a:r>
              <a:rPr lang="en-US" sz="2000" dirty="0" smtClean="0"/>
              <a:t>, Australia)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DuraHeart</a:t>
            </a:r>
            <a:r>
              <a:rPr lang="en-US" sz="2000" dirty="0" smtClean="0"/>
              <a:t> (Terumo, Somerset, New Jersey, USA)</a:t>
            </a:r>
            <a:endParaRPr lang="en-US" sz="2000" b="1" dirty="0"/>
          </a:p>
        </p:txBody>
      </p:sp>
      <p:pic>
        <p:nvPicPr>
          <p:cNvPr id="27650" name="Picture 2" descr="F:\PPTs\Ventricular assist devices\Third 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3733800" cy="2514600"/>
          </a:xfrm>
          <a:prstGeom prst="rect">
            <a:avLst/>
          </a:prstGeom>
          <a:noFill/>
        </p:spPr>
      </p:pic>
      <p:pic>
        <p:nvPicPr>
          <p:cNvPr id="27651" name="Picture 3" descr="F:\PPTs\Ventricular assist devices\third 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052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67600" cy="1143000"/>
          </a:xfrm>
        </p:spPr>
        <p:txBody>
          <a:bodyPr/>
          <a:lstStyle/>
          <a:p>
            <a:r>
              <a:rPr lang="en-US" b="1" dirty="0" smtClean="0"/>
              <a:t>Heart Lung Transplant Guidelines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164" y="762000"/>
            <a:ext cx="8478636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553200"/>
            <a:ext cx="290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Types of Ventricular Assist Devices</a:t>
            </a:r>
            <a:endParaRPr lang="en-US" dirty="0"/>
          </a:p>
        </p:txBody>
      </p:sp>
      <p:pic>
        <p:nvPicPr>
          <p:cNvPr id="25602" name="Picture 2" descr="F:\PPTs\Ventricular assist devices\Third gener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90675"/>
            <a:ext cx="7467600" cy="397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External (a) and internal (b) view of third-generation continuous-flow rotary left ventricular assist device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Total Artificial Heart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Complete support for severe BV failure</a:t>
            </a:r>
          </a:p>
          <a:p>
            <a:endParaRPr lang="en-US" sz="2000" dirty="0" smtClean="0"/>
          </a:p>
          <a:p>
            <a:r>
              <a:rPr lang="en-US" sz="2000" dirty="0" smtClean="0"/>
              <a:t>In situations where leaving native heart in place detrimental :</a:t>
            </a:r>
          </a:p>
          <a:p>
            <a:pPr lvl="1"/>
            <a:r>
              <a:rPr lang="en-US" sz="2000" dirty="0" smtClean="0"/>
              <a:t>Cardiac </a:t>
            </a:r>
            <a:r>
              <a:rPr lang="en-US" sz="2000" dirty="0" err="1" smtClean="0"/>
              <a:t>tumours</a:t>
            </a:r>
            <a:endParaRPr lang="en-US" sz="2000" dirty="0" smtClean="0"/>
          </a:p>
          <a:p>
            <a:pPr lvl="1"/>
            <a:r>
              <a:rPr lang="en-US" sz="2000" dirty="0" smtClean="0"/>
              <a:t>Aortic insufficiency or prosthesis</a:t>
            </a:r>
          </a:p>
          <a:p>
            <a:pPr lvl="1"/>
            <a:r>
              <a:rPr lang="en-US" sz="2000" dirty="0" smtClean="0"/>
              <a:t>Arrhythmias</a:t>
            </a:r>
          </a:p>
          <a:p>
            <a:pPr lvl="1"/>
            <a:r>
              <a:rPr lang="en-US" sz="2000" dirty="0" smtClean="0"/>
              <a:t>LV thrombus</a:t>
            </a:r>
          </a:p>
          <a:p>
            <a:pPr lvl="1"/>
            <a:r>
              <a:rPr lang="en-US" sz="2000" dirty="0" smtClean="0"/>
              <a:t>Acquired VSD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Currently approved </a:t>
            </a:r>
          </a:p>
          <a:p>
            <a:pPr lvl="1"/>
            <a:r>
              <a:rPr lang="en-US" sz="2000" dirty="0" smtClean="0"/>
              <a:t>for BV support as BTT</a:t>
            </a:r>
          </a:p>
          <a:p>
            <a:pPr lvl="1"/>
            <a:r>
              <a:rPr lang="en-US" sz="2000" dirty="0" smtClean="0"/>
              <a:t>Humanitarian use device (HUD) designation for DT</a:t>
            </a:r>
          </a:p>
          <a:p>
            <a:endParaRPr lang="en-US" sz="2000" dirty="0" smtClean="0"/>
          </a:p>
          <a:p>
            <a:endParaRPr lang="en-US" sz="20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8448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Adequate </a:t>
            </a:r>
            <a:r>
              <a:rPr lang="en-US" sz="2000" dirty="0" err="1" smtClean="0"/>
              <a:t>intrathoracic</a:t>
            </a:r>
            <a:r>
              <a:rPr lang="en-US" sz="2000" dirty="0" smtClean="0"/>
              <a:t> space required (fitting criteria)</a:t>
            </a:r>
          </a:p>
          <a:p>
            <a:pPr lvl="1"/>
            <a:r>
              <a:rPr lang="en-US" sz="2000" dirty="0" smtClean="0"/>
              <a:t>BSA &gt; 1.7 m</a:t>
            </a:r>
            <a:r>
              <a:rPr lang="en-US" sz="2000" baseline="30000" dirty="0" smtClean="0"/>
              <a:t>2 </a:t>
            </a:r>
            <a:endParaRPr lang="en-US" sz="2000" dirty="0" smtClean="0"/>
          </a:p>
          <a:p>
            <a:pPr lvl="1"/>
            <a:r>
              <a:rPr lang="en-US" sz="2000" dirty="0" smtClean="0"/>
              <a:t>Cardio-Thoracic Ratio &gt; 0.5</a:t>
            </a:r>
          </a:p>
          <a:p>
            <a:pPr lvl="1"/>
            <a:r>
              <a:rPr lang="en-US" sz="2000" dirty="0" smtClean="0"/>
              <a:t>AP distance of Thorax &gt; 10 cm</a:t>
            </a:r>
          </a:p>
          <a:p>
            <a:pPr lvl="1"/>
            <a:r>
              <a:rPr lang="en-US" sz="2000" dirty="0" smtClean="0"/>
              <a:t>LVDD &gt; 66mm</a:t>
            </a:r>
          </a:p>
          <a:p>
            <a:pPr lvl="1"/>
            <a:r>
              <a:rPr lang="en-US" sz="2000" dirty="0" smtClean="0"/>
              <a:t>Combined ventricular volume &gt; 1500 ml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Strict anticoagulation with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, aspirin and </a:t>
            </a:r>
            <a:r>
              <a:rPr lang="en-US" sz="2000" dirty="0" err="1" smtClean="0"/>
              <a:t>pentoxifylline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Examples :</a:t>
            </a:r>
          </a:p>
          <a:p>
            <a:pPr lvl="1"/>
            <a:r>
              <a:rPr lang="en-US" sz="2000" dirty="0" err="1" smtClean="0"/>
              <a:t>CardioWest</a:t>
            </a:r>
            <a:r>
              <a:rPr lang="en-US" sz="2000" dirty="0" smtClean="0"/>
              <a:t> TAH (</a:t>
            </a:r>
            <a:r>
              <a:rPr lang="en-US" sz="2000" dirty="0" err="1" smtClean="0"/>
              <a:t>SynCardia</a:t>
            </a:r>
            <a:r>
              <a:rPr lang="en-US" sz="2000" dirty="0" smtClean="0"/>
              <a:t> systems, Tucson, </a:t>
            </a:r>
            <a:r>
              <a:rPr lang="en-US" sz="2000" dirty="0" err="1" smtClean="0"/>
              <a:t>Ariz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AbioCor</a:t>
            </a:r>
            <a:r>
              <a:rPr lang="en-US" sz="2000" dirty="0" smtClean="0"/>
              <a:t> TAH (</a:t>
            </a:r>
            <a:r>
              <a:rPr lang="en-US" sz="2000" dirty="0" err="1" smtClean="0"/>
              <a:t>Abiomed</a:t>
            </a:r>
            <a:r>
              <a:rPr lang="en-US" sz="2000" dirty="0" smtClean="0"/>
              <a:t> Cardiovascular Inc, Danvers, Mass)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Contraindications For VAD Therapy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8153400" cy="48737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Active systemic infection or major chronic risk for infection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High surgical risk for successful implantation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Recent or evolving stroke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Neurological deficits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Fixed pulmonary or portal hypertension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2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Contraindications For VAD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873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Intolerance to  anticoagulation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Morbid obesity (BMI&gt;45 kg/m2)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RV dysfunction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CKD with serum </a:t>
            </a:r>
            <a:r>
              <a:rPr lang="en-US" sz="2000" dirty="0" err="1" smtClean="0"/>
              <a:t>creatinine</a:t>
            </a:r>
            <a:r>
              <a:rPr lang="en-US" sz="2000" dirty="0" smtClean="0"/>
              <a:t> level &gt;3.0 mg/</a:t>
            </a:r>
            <a:r>
              <a:rPr lang="en-US" sz="2000" dirty="0" err="1" smtClean="0"/>
              <a:t>dL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Restrictive CM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Significant underlying psychiatric illness or lack of social support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Complications Of 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None/>
            </a:pPr>
            <a:r>
              <a:rPr lang="en-US" sz="2400" dirty="0" smtClean="0"/>
              <a:t>General :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Bleeding Risk </a:t>
            </a:r>
          </a:p>
          <a:p>
            <a:pPr marL="1554480" lvl="5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sz="2000" dirty="0" smtClean="0">
                <a:solidFill>
                  <a:schemeClr val="tx1"/>
                </a:solidFill>
              </a:rPr>
              <a:t>Acquired von </a:t>
            </a:r>
            <a:r>
              <a:rPr lang="en-US" sz="2000" dirty="0" err="1" smtClean="0">
                <a:solidFill>
                  <a:schemeClr val="tx1"/>
                </a:solidFill>
              </a:rPr>
              <a:t>Willebrand’s</a:t>
            </a:r>
            <a:r>
              <a:rPr lang="en-US" sz="2000" dirty="0" smtClean="0">
                <a:solidFill>
                  <a:schemeClr val="tx1"/>
                </a:solidFill>
              </a:rPr>
              <a:t> syndrome</a:t>
            </a:r>
          </a:p>
          <a:p>
            <a:pPr marL="1554480" lvl="5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sz="2000" dirty="0" smtClean="0">
                <a:solidFill>
                  <a:schemeClr val="tx1"/>
                </a:solidFill>
              </a:rPr>
              <a:t>Small bowel AV malformations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 Thrombosis – increases stroke risk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err="1" smtClean="0"/>
              <a:t>Hemolysis</a:t>
            </a:r>
            <a:r>
              <a:rPr lang="en-US" sz="2000" dirty="0" smtClean="0"/>
              <a:t> – VAD destroys blood cells 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Infection </a:t>
            </a:r>
          </a:p>
          <a:p>
            <a:pPr marL="1005840" lvl="3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1700" dirty="0" smtClean="0"/>
              <a:t>	</a:t>
            </a:r>
            <a:r>
              <a:rPr lang="en-US" sz="2000" dirty="0" smtClean="0"/>
              <a:t>sepsis is leading cause of death in long-term VAD support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 Depression/ Adjustment Disorders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Complications Of 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400" dirty="0" smtClean="0"/>
              <a:t>Cardiac related :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RV dysfunction / failure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Closed Aortic Valve – blood stasis and clot formation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+mj-lt"/>
              <a:buAutoNum type="arabicPeriod"/>
            </a:pPr>
            <a:r>
              <a:rPr lang="en-US" sz="2000" dirty="0" smtClean="0"/>
              <a:t> Aortic Insufficiency </a:t>
            </a:r>
          </a:p>
          <a:p>
            <a:pPr marL="1005840" lvl="3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Lack of valve opening</a:t>
            </a:r>
          </a:p>
          <a:p>
            <a:pPr marL="1005840" lvl="3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LV decompression</a:t>
            </a:r>
          </a:p>
          <a:p>
            <a:pPr marL="1005840" lvl="3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Female Gender</a:t>
            </a:r>
          </a:p>
          <a:p>
            <a:pPr marL="1005840" lvl="3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/>
              <a:t>Small Body Size</a:t>
            </a:r>
          </a:p>
          <a:p>
            <a:pPr marL="457200" lvl="1" indent="-457200">
              <a:spcBef>
                <a:spcPts val="600"/>
              </a:spcBef>
              <a:buSzPct val="70000"/>
              <a:buNone/>
            </a:pPr>
            <a:r>
              <a:rPr lang="en-US" sz="2000" dirty="0" smtClean="0"/>
              <a:t>4.     Ventricular Arrhythmias – contact of inflow </a:t>
            </a:r>
            <a:r>
              <a:rPr lang="en-US" sz="2000" dirty="0" err="1" smtClean="0"/>
              <a:t>cannula</a:t>
            </a:r>
            <a:r>
              <a:rPr lang="en-US" sz="2000" dirty="0" smtClean="0"/>
              <a:t> with 	</a:t>
            </a:r>
            <a:r>
              <a:rPr lang="en-US" sz="2000" dirty="0" err="1" smtClean="0"/>
              <a:t>endocardium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Complications Of VAD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848600" cy="4724400"/>
          </a:xfrm>
        </p:spPr>
        <p:txBody>
          <a:bodyPr>
            <a:normAutofit fontScale="25000" lnSpcReduction="20000"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9600" dirty="0" smtClean="0"/>
              <a:t>LVAD related 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endParaRPr lang="en-US" sz="9600" dirty="0" smtClean="0"/>
          </a:p>
          <a:p>
            <a:pPr marL="1371600" lvl="1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1. Pump Thrombosis – rare but catastrophic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Consider in setting of BV dysfunction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Presents </a:t>
            </a:r>
            <a:r>
              <a:rPr lang="en-US" sz="8000" dirty="0" smtClean="0"/>
              <a:t>as Ac. </a:t>
            </a:r>
            <a:r>
              <a:rPr lang="en-US" sz="8000" dirty="0" err="1" smtClean="0"/>
              <a:t>Pul</a:t>
            </a:r>
            <a:r>
              <a:rPr lang="en-US" sz="8000" dirty="0" smtClean="0"/>
              <a:t>. Edema with hypotension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Lab E/O </a:t>
            </a:r>
            <a:r>
              <a:rPr lang="en-US" sz="8000" dirty="0" err="1" smtClean="0"/>
              <a:t>hemolysis</a:t>
            </a:r>
            <a:endParaRPr lang="en-US" sz="8000" dirty="0" smtClean="0"/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Surges in pump power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Decrease in PI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endParaRPr lang="en-US" sz="8000" dirty="0" smtClean="0"/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endParaRPr lang="en-US" sz="7700" dirty="0" smtClean="0"/>
          </a:p>
          <a:p>
            <a:pPr marL="1371600" lvl="1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2. Device failure / malfunction (highly variable by device)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8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371600" lvl="1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000" dirty="0" smtClean="0"/>
              <a:t>3. Increased LVAD </a:t>
            </a:r>
            <a:r>
              <a:rPr lang="en-US" sz="2000" dirty="0" err="1" smtClean="0"/>
              <a:t>Afterload</a:t>
            </a:r>
            <a:endParaRPr lang="en-US" sz="2000" dirty="0" smtClean="0"/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000" dirty="0" smtClean="0"/>
              <a:t>Outflow graft kinking or obstruction 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000" dirty="0" smtClean="0"/>
              <a:t>Assessed by pullback along the graft or contrast CT </a:t>
            </a:r>
            <a:r>
              <a:rPr lang="en-US" sz="2000" dirty="0" err="1" smtClean="0"/>
              <a:t>angio</a:t>
            </a:r>
            <a:endParaRPr lang="en-US" sz="2000" dirty="0" smtClean="0"/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endParaRPr lang="en-US" sz="2000" dirty="0" smtClean="0"/>
          </a:p>
          <a:p>
            <a:pPr marL="1371600" lvl="1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000" dirty="0" smtClean="0"/>
              <a:t>4. </a:t>
            </a:r>
            <a:r>
              <a:rPr lang="en-US" sz="2000" dirty="0" err="1" smtClean="0"/>
              <a:t>Suckdown</a:t>
            </a:r>
            <a:r>
              <a:rPr lang="en-US" sz="2000" dirty="0" smtClean="0"/>
              <a:t> 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000" dirty="0" smtClean="0"/>
              <a:t>Low preload causes a </a:t>
            </a:r>
            <a:r>
              <a:rPr lang="en-US" sz="2000" dirty="0" err="1" smtClean="0"/>
              <a:t>nonpulsatle</a:t>
            </a:r>
            <a:r>
              <a:rPr lang="en-US" sz="2000" dirty="0" smtClean="0"/>
              <a:t> VAD to collapse the ventricle</a:t>
            </a:r>
          </a:p>
          <a:p>
            <a:pPr marL="1920240" lvl="3" indent="-1371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10000"/>
              <a:buNone/>
            </a:pPr>
            <a:r>
              <a:rPr lang="en-US" sz="2000" dirty="0" smtClean="0"/>
              <a:t>Leads to  acute pump thrombosis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Post-op Surveillance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7467600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Clinical assessment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ECHO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Right Heart Catheterization (if required)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Adjustment of  vasodilators, diuretics and pump parameters.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Interagency Registry For Mechanically Assisted Circulatory Support (INTERMACS)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North American registry established in 2005 </a:t>
            </a:r>
          </a:p>
          <a:p>
            <a:endParaRPr lang="en-US" sz="2000" dirty="0" smtClean="0"/>
          </a:p>
          <a:p>
            <a:r>
              <a:rPr lang="en-US" sz="2000" dirty="0" smtClean="0"/>
              <a:t>collects clinical data of  pts. receiving device therapy to treat advanced HF.</a:t>
            </a:r>
          </a:p>
          <a:p>
            <a:endParaRPr lang="en-US" sz="2000" dirty="0" smtClean="0"/>
          </a:p>
          <a:p>
            <a:r>
              <a:rPr lang="en-US" sz="2000" dirty="0" smtClean="0"/>
              <a:t>Has compiled data from &gt;10,000 LVAD patients</a:t>
            </a:r>
          </a:p>
          <a:p>
            <a:endParaRPr lang="en-US" sz="2000" dirty="0" smtClean="0"/>
          </a:p>
          <a:p>
            <a:r>
              <a:rPr lang="en-US" sz="2000" dirty="0" smtClean="0"/>
              <a:t>Survival for all patient with CF-LVADs at 1 &amp; 2 yr. is 80% &amp; 70% respectively.</a:t>
            </a:r>
          </a:p>
          <a:p>
            <a:endParaRPr lang="en-US" sz="2000" dirty="0" smtClean="0"/>
          </a:p>
          <a:p>
            <a:r>
              <a:rPr lang="en-US" sz="2000" dirty="0" smtClean="0"/>
              <a:t>1yr. Survival for DT patient using LVAD is 75%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/>
          <a:lstStyle/>
          <a:p>
            <a:r>
              <a:rPr lang="en-US" b="1" dirty="0" smtClean="0"/>
              <a:t>Prognosis Of LVAD</a:t>
            </a:r>
            <a:endParaRPr lang="en-US" b="1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28052"/>
            <a:ext cx="7467600" cy="569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7467600" cy="1143000"/>
          </a:xfrm>
        </p:spPr>
        <p:txBody>
          <a:bodyPr/>
          <a:lstStyle/>
          <a:p>
            <a:r>
              <a:rPr lang="en-US" b="1" dirty="0" smtClean="0"/>
              <a:t>Landmark Trials </a:t>
            </a:r>
            <a:endParaRPr lang="en-US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71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THANK YOU </a:t>
            </a:r>
            <a:endParaRPr lang="en-US" sz="6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 err="1" smtClean="0"/>
              <a:t>Intermacs</a:t>
            </a:r>
            <a:r>
              <a:rPr lang="en-US" b="1" dirty="0" smtClean="0"/>
              <a:t> Profile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Critical </a:t>
            </a:r>
            <a:r>
              <a:rPr lang="en-US" dirty="0" err="1" smtClean="0"/>
              <a:t>cardiogenic</a:t>
            </a:r>
            <a:r>
              <a:rPr lang="en-US" dirty="0" smtClean="0"/>
              <a:t> shock - </a:t>
            </a:r>
            <a:r>
              <a:rPr lang="en-US" i="1" dirty="0" smtClean="0"/>
              <a:t>Crash &amp; Burn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Progressive decline           - </a:t>
            </a:r>
            <a:r>
              <a:rPr lang="en-US" i="1" dirty="0" smtClean="0"/>
              <a:t>Sliding </a:t>
            </a:r>
            <a:r>
              <a:rPr lang="en-US" i="1" dirty="0" smtClean="0"/>
              <a:t>on </a:t>
            </a:r>
            <a:r>
              <a:rPr lang="en-US" i="1" dirty="0" err="1" smtClean="0"/>
              <a:t>inotropes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Stable on </a:t>
            </a:r>
            <a:r>
              <a:rPr lang="en-US" dirty="0" err="1" smtClean="0"/>
              <a:t>inotropes</a:t>
            </a:r>
            <a:r>
              <a:rPr lang="en-US" dirty="0" smtClean="0"/>
              <a:t>           - </a:t>
            </a:r>
            <a:r>
              <a:rPr lang="en-US" i="1" dirty="0" smtClean="0"/>
              <a:t>Dependent stability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Resting symptoms	      - </a:t>
            </a:r>
            <a:r>
              <a:rPr lang="en-US" i="1" dirty="0" smtClean="0"/>
              <a:t>Persistent advanced symptoms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Exertion intolerant           - </a:t>
            </a:r>
            <a:r>
              <a:rPr lang="en-US" i="1" dirty="0" smtClean="0"/>
              <a:t>Minimal activity intolerant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Exertion limited	      - </a:t>
            </a:r>
            <a:r>
              <a:rPr lang="en-US" i="1" dirty="0" smtClean="0"/>
              <a:t>Walking wounded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Advanced NYHA III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Currently 80% of LVAD implants used in profile 1-3 </a:t>
            </a:r>
            <a:r>
              <a:rPr lang="en-US" dirty="0" err="1" smtClean="0"/>
              <a:t>pateint</a:t>
            </a:r>
            <a:r>
              <a:rPr lang="en-US" dirty="0" smtClean="0"/>
              <a:t>.</a:t>
            </a:r>
            <a:endParaRPr lang="en-IN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586" y="609600"/>
            <a:ext cx="882901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2573</TotalTime>
  <Words>2675</Words>
  <Application>Microsoft Office PowerPoint</Application>
  <PresentationFormat>On-screen Show (4:3)</PresentationFormat>
  <Paragraphs>545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Oriel</vt:lpstr>
      <vt:lpstr>VENTRICULAR ASSIST DEVICES</vt:lpstr>
      <vt:lpstr>Introduction – Problem Statement</vt:lpstr>
      <vt:lpstr>Introduction </vt:lpstr>
      <vt:lpstr>Introduction – Background of LVAD</vt:lpstr>
      <vt:lpstr>Introduction</vt:lpstr>
      <vt:lpstr>Heart Lung Transplant Guidelines </vt:lpstr>
      <vt:lpstr>Interagency Registry For Mechanically Assisted Circulatory Support (INTERMACS)</vt:lpstr>
      <vt:lpstr>Intermacs Profile</vt:lpstr>
      <vt:lpstr>Slide 9</vt:lpstr>
      <vt:lpstr>Terms Used  </vt:lpstr>
      <vt:lpstr>What Are MCS Devices ?</vt:lpstr>
      <vt:lpstr>Guidelines For Initiation Of MCS</vt:lpstr>
      <vt:lpstr>Algorithm For Device Therapy: </vt:lpstr>
      <vt:lpstr>Indications For VAD:</vt:lpstr>
      <vt:lpstr>Slide 15</vt:lpstr>
      <vt:lpstr>Heart Transplant Vs. LVAD – Exclusion Criteria </vt:lpstr>
      <vt:lpstr>Slide 17</vt:lpstr>
      <vt:lpstr>Slide 18</vt:lpstr>
      <vt:lpstr>Classification Of VAD :</vt:lpstr>
      <vt:lpstr>Slide 20</vt:lpstr>
      <vt:lpstr>Pre-op Assessment </vt:lpstr>
      <vt:lpstr>Slide 22</vt:lpstr>
      <vt:lpstr>Components Of A VAD</vt:lpstr>
      <vt:lpstr>Components Of A VAD</vt:lpstr>
      <vt:lpstr>Components Of A VAD</vt:lpstr>
      <vt:lpstr>Components Of A VAD</vt:lpstr>
      <vt:lpstr>Schematic of LVAD </vt:lpstr>
      <vt:lpstr>Centrifugal Flow Pump</vt:lpstr>
      <vt:lpstr>Axial Flow Pump</vt:lpstr>
      <vt:lpstr>Physiology Of CF-LVAD</vt:lpstr>
      <vt:lpstr>Slide 31</vt:lpstr>
      <vt:lpstr>Slide 32</vt:lpstr>
      <vt:lpstr>Pulsatility Of Device </vt:lpstr>
      <vt:lpstr>Slide 34</vt:lpstr>
      <vt:lpstr>Slide 35</vt:lpstr>
      <vt:lpstr>Slide 36</vt:lpstr>
      <vt:lpstr>Slide 37</vt:lpstr>
      <vt:lpstr>Types Of Ventricular Assist Devices</vt:lpstr>
      <vt:lpstr>Impella VAD</vt:lpstr>
      <vt:lpstr>TandemHeart VAD  </vt:lpstr>
      <vt:lpstr>Slide 41</vt:lpstr>
      <vt:lpstr>Types of Ventricular Assist Devices</vt:lpstr>
      <vt:lpstr>First Generation Or Pulsatile Flow Pumps</vt:lpstr>
      <vt:lpstr>First Generation Or Pulsatile Flow Pumps</vt:lpstr>
      <vt:lpstr>Types of Ventricular Assist Devices</vt:lpstr>
      <vt:lpstr>Types of Ventricular Assist Devices</vt:lpstr>
      <vt:lpstr>Types of Ventricular Assist Devices</vt:lpstr>
      <vt:lpstr>Types of Ventricular Assist Devices</vt:lpstr>
      <vt:lpstr>Types of Ventricular Assist Devices</vt:lpstr>
      <vt:lpstr>Second/Third Generation Or Continuous Flow Pumps</vt:lpstr>
      <vt:lpstr>Second Generation Or Continuous Flow Pumps</vt:lpstr>
      <vt:lpstr>Slide 52</vt:lpstr>
      <vt:lpstr>Types of Ventricular Assist Devices</vt:lpstr>
      <vt:lpstr>Types of Ventricular Assist Devices</vt:lpstr>
      <vt:lpstr>Types of Ventricular Assist Devices</vt:lpstr>
      <vt:lpstr>Types of Ventricular Assist Devices</vt:lpstr>
      <vt:lpstr>Types of Ventricular Assist Devices</vt:lpstr>
      <vt:lpstr>Types of Ventricular Assist Devices</vt:lpstr>
      <vt:lpstr>Third Generation Ventricular Assist Device</vt:lpstr>
      <vt:lpstr>Types of Ventricular Assist Devices</vt:lpstr>
      <vt:lpstr>Total Artificial Heart  </vt:lpstr>
      <vt:lpstr>Slide 62</vt:lpstr>
      <vt:lpstr>Contraindications For VAD Therapy</vt:lpstr>
      <vt:lpstr>Contraindications For VAD Therapy</vt:lpstr>
      <vt:lpstr>Complications Of VAD</vt:lpstr>
      <vt:lpstr>Complications Of VAD</vt:lpstr>
      <vt:lpstr>Complications Of VAD</vt:lpstr>
      <vt:lpstr>Slide 68</vt:lpstr>
      <vt:lpstr>Post-op Surveillance</vt:lpstr>
      <vt:lpstr>Prognosis Of LVAD</vt:lpstr>
      <vt:lpstr>Landmark Trials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Ventricular assist devices</dc:title>
  <dc:creator>Pravin</dc:creator>
  <cp:lastModifiedBy>Dell</cp:lastModifiedBy>
  <cp:revision>237</cp:revision>
  <dcterms:created xsi:type="dcterms:W3CDTF">2013-05-17T03:07:22Z</dcterms:created>
  <dcterms:modified xsi:type="dcterms:W3CDTF">2017-03-21T02:59:20Z</dcterms:modified>
</cp:coreProperties>
</file>